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1" r:id="rId1"/>
  </p:sldMasterIdLst>
  <p:notesMasterIdLst>
    <p:notesMasterId r:id="rId11"/>
  </p:notesMasterIdLst>
  <p:sldIdLst>
    <p:sldId id="382" r:id="rId2"/>
    <p:sldId id="365" r:id="rId3"/>
    <p:sldId id="371" r:id="rId4"/>
    <p:sldId id="378" r:id="rId5"/>
    <p:sldId id="379" r:id="rId6"/>
    <p:sldId id="377" r:id="rId7"/>
    <p:sldId id="380" r:id="rId8"/>
    <p:sldId id="383" r:id="rId9"/>
    <p:sldId id="384" r:id="rId10"/>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006600"/>
    <a:srgbClr val="660033"/>
    <a:srgbClr val="CC00FF"/>
    <a:srgbClr val="CC99FF"/>
    <a:srgbClr val="9933FF"/>
    <a:srgbClr val="00800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4" autoAdjust="0"/>
    <p:restoredTop sz="76599" autoAdjust="0"/>
  </p:normalViewPr>
  <p:slideViewPr>
    <p:cSldViewPr snapToGrid="0">
      <p:cViewPr varScale="1">
        <p:scale>
          <a:sx n="87" d="100"/>
          <a:sy n="87" d="100"/>
        </p:scale>
        <p:origin x="27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082D8-AD6A-45A8-A14E-ACC1D9E002F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16878259-4D08-4ED3-94CF-40FF912861E5}">
      <dgm:prSet/>
      <dgm:spPr/>
      <dgm:t>
        <a:bodyPr/>
        <a:lstStyle/>
        <a:p>
          <a:pPr rtl="0"/>
          <a:r>
            <a:rPr lang="en-US" dirty="0">
              <a:solidFill>
                <a:schemeClr val="accent2">
                  <a:lumMod val="75000"/>
                </a:schemeClr>
              </a:solidFill>
            </a:rPr>
            <a:t>Applied Science and Engineering Disciplines</a:t>
          </a:r>
        </a:p>
      </dgm:t>
    </dgm:pt>
    <dgm:pt modelId="{A3A5B38C-6D15-4DE1-A0DD-8FE6AC0DE143}" type="parTrans" cxnId="{B1D6914C-CFBB-4B37-8C27-3CE399D40AC5}">
      <dgm:prSet/>
      <dgm:spPr/>
      <dgm:t>
        <a:bodyPr/>
        <a:lstStyle/>
        <a:p>
          <a:endParaRPr lang="en-US"/>
        </a:p>
      </dgm:t>
    </dgm:pt>
    <dgm:pt modelId="{824E8143-805E-4A04-A2BD-D4CFFD621A3C}" type="sibTrans" cxnId="{B1D6914C-CFBB-4B37-8C27-3CE399D40AC5}">
      <dgm:prSet/>
      <dgm:spPr/>
      <dgm:t>
        <a:bodyPr/>
        <a:lstStyle/>
        <a:p>
          <a:endParaRPr lang="en-US"/>
        </a:p>
      </dgm:t>
    </dgm:pt>
    <dgm:pt modelId="{A47E41FA-C21B-4B2B-94C1-9D103A931757}">
      <dgm:prSet/>
      <dgm:spPr/>
      <dgm:t>
        <a:bodyPr/>
        <a:lstStyle/>
        <a:p>
          <a:pPr rtl="0"/>
          <a:r>
            <a:rPr lang="en-US" dirty="0">
              <a:solidFill>
                <a:schemeClr val="accent2">
                  <a:lumMod val="75000"/>
                </a:schemeClr>
              </a:solidFill>
            </a:rPr>
            <a:t>Computer Science</a:t>
          </a:r>
        </a:p>
      </dgm:t>
    </dgm:pt>
    <dgm:pt modelId="{E9C454D9-E3C1-4B11-92D3-0B5624B96BB7}" type="parTrans" cxnId="{5CDDAA46-EE61-4FE7-B070-044A1506635E}">
      <dgm:prSet/>
      <dgm:spPr/>
      <dgm:t>
        <a:bodyPr/>
        <a:lstStyle/>
        <a:p>
          <a:endParaRPr lang="en-US"/>
        </a:p>
      </dgm:t>
    </dgm:pt>
    <dgm:pt modelId="{E7756F09-6AA7-472D-A772-1C35FDAB8EAF}" type="sibTrans" cxnId="{5CDDAA46-EE61-4FE7-B070-044A1506635E}">
      <dgm:prSet/>
      <dgm:spPr/>
      <dgm:t>
        <a:bodyPr/>
        <a:lstStyle/>
        <a:p>
          <a:endParaRPr lang="en-US"/>
        </a:p>
      </dgm:t>
    </dgm:pt>
    <dgm:pt modelId="{0F0EDBB9-5BC7-4520-A01E-95102155FB5C}">
      <dgm:prSet/>
      <dgm:spPr/>
      <dgm:t>
        <a:bodyPr/>
        <a:lstStyle/>
        <a:p>
          <a:pPr rtl="0"/>
          <a:r>
            <a:rPr lang="en-US" dirty="0">
              <a:solidFill>
                <a:schemeClr val="accent2">
                  <a:lumMod val="75000"/>
                </a:schemeClr>
              </a:solidFill>
            </a:rPr>
            <a:t>Mathematics &amp; Statistics</a:t>
          </a:r>
        </a:p>
      </dgm:t>
    </dgm:pt>
    <dgm:pt modelId="{07EC49AB-9F7B-48A2-8935-765A19FC7CC5}" type="parTrans" cxnId="{4D909804-51AD-4369-81CD-1FEE430CF887}">
      <dgm:prSet/>
      <dgm:spPr/>
      <dgm:t>
        <a:bodyPr/>
        <a:lstStyle/>
        <a:p>
          <a:endParaRPr lang="en-US"/>
        </a:p>
      </dgm:t>
    </dgm:pt>
    <dgm:pt modelId="{8A267CEA-B2D0-4319-893E-A4EED514F85F}" type="sibTrans" cxnId="{4D909804-51AD-4369-81CD-1FEE430CF887}">
      <dgm:prSet/>
      <dgm:spPr/>
      <dgm:t>
        <a:bodyPr/>
        <a:lstStyle/>
        <a:p>
          <a:endParaRPr lang="en-US"/>
        </a:p>
      </dgm:t>
    </dgm:pt>
    <dgm:pt modelId="{19863F38-D512-4D59-AF2A-987177F2B69C}" type="pres">
      <dgm:prSet presAssocID="{4AB082D8-AD6A-45A8-A14E-ACC1D9E002F5}" presName="compositeShape" presStyleCnt="0">
        <dgm:presLayoutVars>
          <dgm:chMax val="7"/>
          <dgm:dir/>
          <dgm:resizeHandles val="exact"/>
        </dgm:presLayoutVars>
      </dgm:prSet>
      <dgm:spPr/>
    </dgm:pt>
    <dgm:pt modelId="{63343A9F-AD89-4F35-AB1C-46B7828AF055}" type="pres">
      <dgm:prSet presAssocID="{16878259-4D08-4ED3-94CF-40FF912861E5}" presName="circ1" presStyleLbl="vennNode1" presStyleIdx="0" presStyleCnt="3"/>
      <dgm:spPr/>
    </dgm:pt>
    <dgm:pt modelId="{FAC5A469-1C32-4777-8BAA-B61760C28B89}" type="pres">
      <dgm:prSet presAssocID="{16878259-4D08-4ED3-94CF-40FF912861E5}" presName="circ1Tx" presStyleLbl="revTx" presStyleIdx="0" presStyleCnt="0">
        <dgm:presLayoutVars>
          <dgm:chMax val="0"/>
          <dgm:chPref val="0"/>
          <dgm:bulletEnabled val="1"/>
        </dgm:presLayoutVars>
      </dgm:prSet>
      <dgm:spPr/>
    </dgm:pt>
    <dgm:pt modelId="{F5E18877-904A-4A4B-9D52-CF223C24A8E1}" type="pres">
      <dgm:prSet presAssocID="{A47E41FA-C21B-4B2B-94C1-9D103A931757}" presName="circ2" presStyleLbl="vennNode1" presStyleIdx="1" presStyleCnt="3"/>
      <dgm:spPr/>
    </dgm:pt>
    <dgm:pt modelId="{CE3D720F-52EB-48A8-BF5C-A408ACA12733}" type="pres">
      <dgm:prSet presAssocID="{A47E41FA-C21B-4B2B-94C1-9D103A931757}" presName="circ2Tx" presStyleLbl="revTx" presStyleIdx="0" presStyleCnt="0">
        <dgm:presLayoutVars>
          <dgm:chMax val="0"/>
          <dgm:chPref val="0"/>
          <dgm:bulletEnabled val="1"/>
        </dgm:presLayoutVars>
      </dgm:prSet>
      <dgm:spPr/>
    </dgm:pt>
    <dgm:pt modelId="{075A2FF7-D5A9-4E79-9F7C-002FAAA4C609}" type="pres">
      <dgm:prSet presAssocID="{0F0EDBB9-5BC7-4520-A01E-95102155FB5C}" presName="circ3" presStyleLbl="vennNode1" presStyleIdx="2" presStyleCnt="3"/>
      <dgm:spPr/>
    </dgm:pt>
    <dgm:pt modelId="{233EAAD8-4913-4337-AB22-2EC5032DEF7D}" type="pres">
      <dgm:prSet presAssocID="{0F0EDBB9-5BC7-4520-A01E-95102155FB5C}" presName="circ3Tx" presStyleLbl="revTx" presStyleIdx="0" presStyleCnt="0">
        <dgm:presLayoutVars>
          <dgm:chMax val="0"/>
          <dgm:chPref val="0"/>
          <dgm:bulletEnabled val="1"/>
        </dgm:presLayoutVars>
      </dgm:prSet>
      <dgm:spPr/>
    </dgm:pt>
  </dgm:ptLst>
  <dgm:cxnLst>
    <dgm:cxn modelId="{4D909804-51AD-4369-81CD-1FEE430CF887}" srcId="{4AB082D8-AD6A-45A8-A14E-ACC1D9E002F5}" destId="{0F0EDBB9-5BC7-4520-A01E-95102155FB5C}" srcOrd="2" destOrd="0" parTransId="{07EC49AB-9F7B-48A2-8935-765A19FC7CC5}" sibTransId="{8A267CEA-B2D0-4319-893E-A4EED514F85F}"/>
    <dgm:cxn modelId="{21BCE108-0D10-48E5-AF7E-2EDDB2B1BCE6}" type="presOf" srcId="{16878259-4D08-4ED3-94CF-40FF912861E5}" destId="{63343A9F-AD89-4F35-AB1C-46B7828AF055}" srcOrd="0" destOrd="0" presId="urn:microsoft.com/office/officeart/2005/8/layout/venn1"/>
    <dgm:cxn modelId="{9D17230B-9902-4CCC-8696-68A219556F43}" type="presOf" srcId="{0F0EDBB9-5BC7-4520-A01E-95102155FB5C}" destId="{233EAAD8-4913-4337-AB22-2EC5032DEF7D}" srcOrd="1" destOrd="0" presId="urn:microsoft.com/office/officeart/2005/8/layout/venn1"/>
    <dgm:cxn modelId="{AA73B02C-CF9F-4F47-A81A-EB72778A14CA}" type="presOf" srcId="{A47E41FA-C21B-4B2B-94C1-9D103A931757}" destId="{CE3D720F-52EB-48A8-BF5C-A408ACA12733}" srcOrd="1" destOrd="0" presId="urn:microsoft.com/office/officeart/2005/8/layout/venn1"/>
    <dgm:cxn modelId="{9BE8563D-753B-4A32-8AF7-85355FCE821E}" type="presOf" srcId="{A47E41FA-C21B-4B2B-94C1-9D103A931757}" destId="{F5E18877-904A-4A4B-9D52-CF223C24A8E1}" srcOrd="0" destOrd="0" presId="urn:microsoft.com/office/officeart/2005/8/layout/venn1"/>
    <dgm:cxn modelId="{A9707F3F-7725-4CE9-A1EE-A4D707F8C69B}" type="presOf" srcId="{0F0EDBB9-5BC7-4520-A01E-95102155FB5C}" destId="{075A2FF7-D5A9-4E79-9F7C-002FAAA4C609}" srcOrd="0" destOrd="0" presId="urn:microsoft.com/office/officeart/2005/8/layout/venn1"/>
    <dgm:cxn modelId="{E6B81142-FB87-47C0-960B-D280B947D268}" type="presOf" srcId="{16878259-4D08-4ED3-94CF-40FF912861E5}" destId="{FAC5A469-1C32-4777-8BAA-B61760C28B89}" srcOrd="1" destOrd="0" presId="urn:microsoft.com/office/officeart/2005/8/layout/venn1"/>
    <dgm:cxn modelId="{5CDDAA46-EE61-4FE7-B070-044A1506635E}" srcId="{4AB082D8-AD6A-45A8-A14E-ACC1D9E002F5}" destId="{A47E41FA-C21B-4B2B-94C1-9D103A931757}" srcOrd="1" destOrd="0" parTransId="{E9C454D9-E3C1-4B11-92D3-0B5624B96BB7}" sibTransId="{E7756F09-6AA7-472D-A772-1C35FDAB8EAF}"/>
    <dgm:cxn modelId="{B1D6914C-CFBB-4B37-8C27-3CE399D40AC5}" srcId="{4AB082D8-AD6A-45A8-A14E-ACC1D9E002F5}" destId="{16878259-4D08-4ED3-94CF-40FF912861E5}" srcOrd="0" destOrd="0" parTransId="{A3A5B38C-6D15-4DE1-A0DD-8FE6AC0DE143}" sibTransId="{824E8143-805E-4A04-A2BD-D4CFFD621A3C}"/>
    <dgm:cxn modelId="{42018BC7-E418-4FE9-B7C5-581B08291D93}" type="presOf" srcId="{4AB082D8-AD6A-45A8-A14E-ACC1D9E002F5}" destId="{19863F38-D512-4D59-AF2A-987177F2B69C}" srcOrd="0" destOrd="0" presId="urn:microsoft.com/office/officeart/2005/8/layout/venn1"/>
    <dgm:cxn modelId="{D9DAB359-5288-4305-9B93-85112E214DBF}" type="presParOf" srcId="{19863F38-D512-4D59-AF2A-987177F2B69C}" destId="{63343A9F-AD89-4F35-AB1C-46B7828AF055}" srcOrd="0" destOrd="0" presId="urn:microsoft.com/office/officeart/2005/8/layout/venn1"/>
    <dgm:cxn modelId="{00AB8F5E-2129-436C-AA5E-05671C0463D9}" type="presParOf" srcId="{19863F38-D512-4D59-AF2A-987177F2B69C}" destId="{FAC5A469-1C32-4777-8BAA-B61760C28B89}" srcOrd="1" destOrd="0" presId="urn:microsoft.com/office/officeart/2005/8/layout/venn1"/>
    <dgm:cxn modelId="{B8E24342-04C5-4EB3-AF8C-D995915CBA95}" type="presParOf" srcId="{19863F38-D512-4D59-AF2A-987177F2B69C}" destId="{F5E18877-904A-4A4B-9D52-CF223C24A8E1}" srcOrd="2" destOrd="0" presId="urn:microsoft.com/office/officeart/2005/8/layout/venn1"/>
    <dgm:cxn modelId="{38448C6A-A723-46C6-BDFD-15A2B23E353C}" type="presParOf" srcId="{19863F38-D512-4D59-AF2A-987177F2B69C}" destId="{CE3D720F-52EB-48A8-BF5C-A408ACA12733}" srcOrd="3" destOrd="0" presId="urn:microsoft.com/office/officeart/2005/8/layout/venn1"/>
    <dgm:cxn modelId="{790EC328-B7A7-46CE-A881-0EC5C42E17F7}" type="presParOf" srcId="{19863F38-D512-4D59-AF2A-987177F2B69C}" destId="{075A2FF7-D5A9-4E79-9F7C-002FAAA4C609}" srcOrd="4" destOrd="0" presId="urn:microsoft.com/office/officeart/2005/8/layout/venn1"/>
    <dgm:cxn modelId="{345BF52E-FFD5-4C29-961E-7B35761ED54F}" type="presParOf" srcId="{19863F38-D512-4D59-AF2A-987177F2B69C}" destId="{233EAAD8-4913-4337-AB22-2EC5032DEF7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43A9F-AD89-4F35-AB1C-46B7828AF055}">
      <dsp:nvSpPr>
        <dsp:cNvPr id="0" name=""/>
        <dsp:cNvSpPr/>
      </dsp:nvSpPr>
      <dsp:spPr>
        <a:xfrm>
          <a:off x="1697694" y="29730"/>
          <a:ext cx="1427047" cy="142704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en-US" sz="1100" kern="1200" dirty="0">
              <a:solidFill>
                <a:schemeClr val="accent2">
                  <a:lumMod val="75000"/>
                </a:schemeClr>
              </a:solidFill>
            </a:rPr>
            <a:t>Applied Science and Engineering Disciplines</a:t>
          </a:r>
        </a:p>
      </dsp:txBody>
      <dsp:txXfrm>
        <a:off x="1887967" y="279463"/>
        <a:ext cx="1046501" cy="642171"/>
      </dsp:txXfrm>
    </dsp:sp>
    <dsp:sp modelId="{F5E18877-904A-4A4B-9D52-CF223C24A8E1}">
      <dsp:nvSpPr>
        <dsp:cNvPr id="0" name=""/>
        <dsp:cNvSpPr/>
      </dsp:nvSpPr>
      <dsp:spPr>
        <a:xfrm>
          <a:off x="2212620" y="921634"/>
          <a:ext cx="1427047" cy="142704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en-US" sz="1100" kern="1200" dirty="0">
              <a:solidFill>
                <a:schemeClr val="accent2">
                  <a:lumMod val="75000"/>
                </a:schemeClr>
              </a:solidFill>
            </a:rPr>
            <a:t>Computer Science</a:t>
          </a:r>
        </a:p>
      </dsp:txBody>
      <dsp:txXfrm>
        <a:off x="2649059" y="1290288"/>
        <a:ext cx="856228" cy="784875"/>
      </dsp:txXfrm>
    </dsp:sp>
    <dsp:sp modelId="{075A2FF7-D5A9-4E79-9F7C-002FAAA4C609}">
      <dsp:nvSpPr>
        <dsp:cNvPr id="0" name=""/>
        <dsp:cNvSpPr/>
      </dsp:nvSpPr>
      <dsp:spPr>
        <a:xfrm>
          <a:off x="1182768" y="921634"/>
          <a:ext cx="1427047" cy="142704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en-US" sz="1100" kern="1200" dirty="0">
              <a:solidFill>
                <a:schemeClr val="accent2">
                  <a:lumMod val="75000"/>
                </a:schemeClr>
              </a:solidFill>
            </a:rPr>
            <a:t>Mathematics &amp; Statistics</a:t>
          </a:r>
        </a:p>
      </dsp:txBody>
      <dsp:txXfrm>
        <a:off x="1317148" y="1290288"/>
        <a:ext cx="856228" cy="7848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smtClean="0"/>
            </a:lvl1pPr>
          </a:lstStyle>
          <a:p>
            <a:pPr>
              <a:defRPr/>
            </a:pPr>
            <a:endParaRPr lang="en-US"/>
          </a:p>
        </p:txBody>
      </p:sp>
      <p:sp>
        <p:nvSpPr>
          <p:cNvPr id="197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smtClean="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7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7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smtClean="0"/>
            </a:lvl1pPr>
          </a:lstStyle>
          <a:p>
            <a:pPr>
              <a:defRPr/>
            </a:pPr>
            <a:endParaRPr lang="en-US"/>
          </a:p>
        </p:txBody>
      </p:sp>
      <p:sp>
        <p:nvSpPr>
          <p:cNvPr id="197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3CF55D22-A82C-43FA-AAD7-23130FE2C15C}" type="slidenum">
              <a:rPr lang="en-US"/>
              <a:pPr>
                <a:defRPr/>
              </a:pPr>
              <a:t>‹#›</a:t>
            </a:fld>
            <a:endParaRPr lang="en-US"/>
          </a:p>
        </p:txBody>
      </p:sp>
    </p:spTree>
    <p:extLst>
      <p:ext uri="{BB962C8B-B14F-4D97-AF65-F5344CB8AC3E}">
        <p14:creationId xmlns:p14="http://schemas.microsoft.com/office/powerpoint/2010/main" val="2487204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 everybody. My name… I see a lot of familiar names and faces. Thank you all for attending the virtual research day of our new initiative in CSE. As you can see, we have a very packed agenda today. We will start the meeting with introductory remarks by school of engineering senior executive vice-dean, Prof. Shih-Fu Cheng. I will then outline the iCSE structure and affiliates program. I will say few words about my own research. This will be followed by 13 15-minute presentations of iCSE faculty, which represent a small sample of our research in this area. We will only take questions after the last faculty presentation, which will be around 4:45PM. Please keep your microphones muted until then. Without any further delay, I would like to introduce our senior executive vice-dean Prof. </a:t>
            </a:r>
            <a:r>
              <a:rPr lang="en-US"/>
              <a:t>Shih-Fu </a:t>
            </a:r>
            <a:r>
              <a:rPr lang="en-US" dirty="0"/>
              <a:t>Cheng.</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1</a:t>
            </a:fld>
            <a:endParaRPr lang="en-US"/>
          </a:p>
        </p:txBody>
      </p:sp>
    </p:spTree>
    <p:extLst>
      <p:ext uri="{BB962C8B-B14F-4D97-AF65-F5344CB8AC3E}">
        <p14:creationId xmlns:p14="http://schemas.microsoft.com/office/powerpoint/2010/main" val="247400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Prof. Cheng.</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2</a:t>
            </a:fld>
            <a:endParaRPr lang="en-US"/>
          </a:p>
        </p:txBody>
      </p:sp>
    </p:spTree>
    <p:extLst>
      <p:ext uri="{BB962C8B-B14F-4D97-AF65-F5344CB8AC3E}">
        <p14:creationId xmlns:p14="http://schemas.microsoft.com/office/powerpoint/2010/main" val="397754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suspect you if you are attending this meeting, you do know what is CSE, but just in case… It is the intersection of here broad areas. The Computational and Applied Mathematics, which includes…. Computer Science, which includes…, and finally, domain expertise in various Science and Engineering Disciplines, including…...</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3</a:t>
            </a:fld>
            <a:endParaRPr lang="en-US"/>
          </a:p>
        </p:txBody>
      </p:sp>
    </p:spTree>
    <p:extLst>
      <p:ext uri="{BB962C8B-B14F-4D97-AF65-F5344CB8AC3E}">
        <p14:creationId xmlns:p14="http://schemas.microsoft.com/office/powerpoint/2010/main" val="81233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CSE is not entirely a new discipline, so why over suddenly this initiative at CU? I must acknowledge that for me personally the main trigger was the largest gathering of top computational scientists and engineers during the 2018 World Congress, which was attended by over 3200 participants from 52 countries and featured computational science heavyweights from industry and academia, such as Michael Levitt….. and Arvind Krishna just to name a few. What was surprising is that by far the largest participation of faculty was not from the usual suspects, such as MIT, Stanford, UT Austin, but from Columbia University.</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4</a:t>
            </a:fld>
            <a:endParaRPr lang="en-US"/>
          </a:p>
        </p:txBody>
      </p:sp>
    </p:spTree>
    <p:extLst>
      <p:ext uri="{BB962C8B-B14F-4D97-AF65-F5344CB8AC3E}">
        <p14:creationId xmlns:p14="http://schemas.microsoft.com/office/powerpoint/2010/main" val="3967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we have a critical mass here to undertake any CSE related research. Just in SEAS alone we have 60 faculty from all 9 SEAS departments involved in various CSE areas, and this does not include those with primary focus in AI and Data Science. This also does not include faculty from schools of Business, Medicine, Arts and Sciences, and the new school of Climate where CSE is so critical.</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5</a:t>
            </a:fld>
            <a:endParaRPr lang="en-US"/>
          </a:p>
        </p:txBody>
      </p:sp>
    </p:spTree>
    <p:extLst>
      <p:ext uri="{BB962C8B-B14F-4D97-AF65-F5344CB8AC3E}">
        <p14:creationId xmlns:p14="http://schemas.microsoft.com/office/powerpoint/2010/main" val="63586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offer collaborative research environment where faculty from diverse areas of CSE can work together and tackle critical mostly </a:t>
            </a:r>
            <a:r>
              <a:rPr lang="en-US" sz="1800" dirty="0">
                <a:effectLst/>
                <a:latin typeface="Times New Roman" panose="02020603050405020304" pitchFamily="18" charset="0"/>
                <a:ea typeface="Times New Roman" panose="02020603050405020304" pitchFamily="18" charset="0"/>
              </a:rPr>
              <a:t>interdisciplinary </a:t>
            </a:r>
            <a:r>
              <a:rPr lang="en-US" dirty="0"/>
              <a:t>challenges we are facing today. Second, we offer an iCSE Members and Affiliates Program (MAP) with a goal of two-way sharing of information and resources for mutual development. I will discuss it more in detail.   In the future we also plan to have an iCSE graduate program, which initially will be administered by individual departments. For instance, the department of Civil Engineering and Engineering Mechanics, is already offering MS specialization in Computational and Data-Driven Engineering Mechanics.</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6</a:t>
            </a:fld>
            <a:endParaRPr lang="en-US"/>
          </a:p>
        </p:txBody>
      </p:sp>
    </p:spTree>
    <p:extLst>
      <p:ext uri="{BB962C8B-B14F-4D97-AF65-F5344CB8AC3E}">
        <p14:creationId xmlns:p14="http://schemas.microsoft.com/office/powerpoint/2010/main" val="76760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17 research areas have identified by iCSE faculty. I am going to read it.</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7</a:t>
            </a:fld>
            <a:endParaRPr lang="en-US"/>
          </a:p>
        </p:txBody>
      </p:sp>
    </p:spTree>
    <p:extLst>
      <p:ext uri="{BB962C8B-B14F-4D97-AF65-F5344CB8AC3E}">
        <p14:creationId xmlns:p14="http://schemas.microsoft.com/office/powerpoint/2010/main" val="183350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outline the iCSE members and affiliates program (MAP). We offer three levels of membership: Affiliate level @$25k/year, Member level @$125k/year, and Charter Member @$250k/year. Let me start with describing the benefits at the Affiliate level. Access to iCSE research reports…. Find an expert iCSE service. It will work like that. If you are at least at an affiliate level, you can email an iCSE contact person a request for a research in a specific area including available budget. iCSE committee will identify a faculty that has credentials  and is willing to conduct research in this area and will connect you with that faculty. Some other benefits include….</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8</a:t>
            </a:fld>
            <a:endParaRPr lang="en-US"/>
          </a:p>
        </p:txBody>
      </p:sp>
    </p:spTree>
    <p:extLst>
      <p:ext uri="{BB962C8B-B14F-4D97-AF65-F5344CB8AC3E}">
        <p14:creationId xmlns:p14="http://schemas.microsoft.com/office/powerpoint/2010/main" val="425536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most ambitious research effort is on developing calibration-free reduced order multiscale method. Multiscale methods are gaining broader acceptance, but one the major hurdles today is due the fact that they require costly calibration process. Necessity for calibration stems from the fact that various approximations are introduced to cope with disparity of scales. So, for instance if material microstructure consists polymers and/or metals, one must use so-called their effective properties resulting from calibration process, which have little in common with their true physical properties. Nevertheless, existing multiscale approaches work remarkably well for applications that do not require high accuracy. So, just imagine what if one can develop a reduced order multiscale approach that would be calibration-free, and a designer could use material properties and models directly from the manufacturer’s database? This sounds like a dream, but I believe it is feasible.</a:t>
            </a:r>
          </a:p>
          <a:p>
            <a:endParaRPr lang="en-US" dirty="0"/>
          </a:p>
          <a:p>
            <a:r>
              <a:rPr lang="en-US" dirty="0"/>
              <a:t>Thank you. This presentation will be available for download from the iCSE website. We will now turn to the faculty presentations, 15 minutes each. Questions by the end of all presentations.</a:t>
            </a:r>
          </a:p>
        </p:txBody>
      </p:sp>
      <p:sp>
        <p:nvSpPr>
          <p:cNvPr id="4" name="Slide Number Placeholder 3"/>
          <p:cNvSpPr>
            <a:spLocks noGrp="1"/>
          </p:cNvSpPr>
          <p:nvPr>
            <p:ph type="sldNum" sz="quarter" idx="5"/>
          </p:nvPr>
        </p:nvSpPr>
        <p:spPr/>
        <p:txBody>
          <a:bodyPr/>
          <a:lstStyle/>
          <a:p>
            <a:pPr>
              <a:defRPr/>
            </a:pPr>
            <a:fld id="{3CF55D22-A82C-43FA-AAD7-23130FE2C15C}" type="slidenum">
              <a:rPr lang="en-US" smtClean="0"/>
              <a:pPr>
                <a:defRPr/>
              </a:pPr>
              <a:t>9</a:t>
            </a:fld>
            <a:endParaRPr lang="en-US"/>
          </a:p>
        </p:txBody>
      </p:sp>
    </p:spTree>
    <p:extLst>
      <p:ext uri="{BB962C8B-B14F-4D97-AF65-F5344CB8AC3E}">
        <p14:creationId xmlns:p14="http://schemas.microsoft.com/office/powerpoint/2010/main" val="275819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252366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111703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35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47598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59235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082240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59752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408098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332544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324667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56323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375835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68752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155949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348220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180307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171466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685800" eaLnBrk="1" fontAlgn="auto" hangingPunct="1">
              <a:spcBef>
                <a:spcPts val="0"/>
              </a:spcBef>
              <a:spcAft>
                <a:spcPts val="0"/>
              </a:spcAft>
            </a:pPr>
            <a:fld id="{C2A2AA88-98BE-440B-8111-905F7F9C0BA5}" type="datetimeFigureOut">
              <a:rPr lang="en-US" b="0" smtClean="0">
                <a:solidFill>
                  <a:prstClr val="black">
                    <a:tint val="75000"/>
                  </a:prstClr>
                </a:solidFill>
                <a:latin typeface="Trebuchet MS" panose="020B0603020202020204"/>
              </a:rPr>
              <a:pPr defTabSz="685800" eaLnBrk="1" fontAlgn="auto" hangingPunct="1">
                <a:spcBef>
                  <a:spcPts val="0"/>
                </a:spcBef>
                <a:spcAft>
                  <a:spcPts val="0"/>
                </a:spcAft>
              </a:pPr>
              <a:t>5/12/2021</a:t>
            </a:fld>
            <a:endParaRPr lang="en-US" b="0">
              <a:solidFill>
                <a:prstClr val="black">
                  <a:tint val="75000"/>
                </a:prstClr>
              </a:solidFill>
              <a:latin typeface="Trebuchet MS" panose="020B0603020202020204"/>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685800" eaLnBrk="1" fontAlgn="auto" hangingPunct="1">
              <a:spcBef>
                <a:spcPts val="0"/>
              </a:spcBef>
              <a:spcAft>
                <a:spcPts val="0"/>
              </a:spcAft>
            </a:pPr>
            <a:endParaRPr lang="en-US" b="0">
              <a:solidFill>
                <a:prstClr val="black">
                  <a:tint val="75000"/>
                </a:prstClr>
              </a:solidFill>
              <a:latin typeface="Trebuchet MS" panose="020B0603020202020204"/>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685800" eaLnBrk="1" fontAlgn="auto" hangingPunct="1">
              <a:spcBef>
                <a:spcPts val="0"/>
              </a:spcBef>
              <a:spcAft>
                <a:spcPts val="0"/>
              </a:spcAft>
            </a:pPr>
            <a:fld id="{B939CD41-A39F-4C21-BA0F-4957F6577253}" type="slidenum">
              <a:rPr lang="en-US" b="0" smtClean="0">
                <a:solidFill>
                  <a:srgbClr val="90C226"/>
                </a:solidFill>
                <a:latin typeface="Trebuchet MS" panose="020B0603020202020204"/>
              </a:rPr>
              <a:pPr defTabSz="685800" eaLnBrk="1" fontAlgn="auto" hangingPunct="1">
                <a:spcBef>
                  <a:spcPts val="0"/>
                </a:spcBef>
                <a:spcAft>
                  <a:spcPts val="0"/>
                </a:spcAft>
              </a:pPr>
              <a:t>‹#›</a:t>
            </a:fld>
            <a:endParaRPr lang="en-US" b="0">
              <a:solidFill>
                <a:srgbClr val="90C226"/>
              </a:solidFill>
              <a:latin typeface="Trebuchet MS" panose="020B0603020202020204"/>
            </a:endParaRPr>
          </a:p>
        </p:txBody>
      </p:sp>
    </p:spTree>
    <p:extLst>
      <p:ext uri="{BB962C8B-B14F-4D97-AF65-F5344CB8AC3E}">
        <p14:creationId xmlns:p14="http://schemas.microsoft.com/office/powerpoint/2010/main" val="28790525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7.jpe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C1E79E8-400D-4877-BEA9-9254CC795B14}"/>
              </a:ext>
            </a:extLst>
          </p:cNvPr>
          <p:cNvGraphicFramePr>
            <a:graphicFrameLocks noGrp="1"/>
          </p:cNvGraphicFramePr>
          <p:nvPr>
            <p:extLst>
              <p:ext uri="{D42A27DB-BD31-4B8C-83A1-F6EECF244321}">
                <p14:modId xmlns:p14="http://schemas.microsoft.com/office/powerpoint/2010/main" val="1748771124"/>
              </p:ext>
            </p:extLst>
          </p:nvPr>
        </p:nvGraphicFramePr>
        <p:xfrm>
          <a:off x="185355" y="2030358"/>
          <a:ext cx="8773297" cy="4704072"/>
        </p:xfrm>
        <a:graphic>
          <a:graphicData uri="http://schemas.openxmlformats.org/drawingml/2006/table">
            <a:tbl>
              <a:tblPr firstRow="1" firstCol="1" bandRow="1">
                <a:tableStyleId>{5C22544A-7EE6-4342-B048-85BDC9FD1C3A}</a:tableStyleId>
              </a:tblPr>
              <a:tblGrid>
                <a:gridCol w="1017351">
                  <a:extLst>
                    <a:ext uri="{9D8B030D-6E8A-4147-A177-3AD203B41FA5}">
                      <a16:colId xmlns:a16="http://schemas.microsoft.com/office/drawing/2014/main" val="2120943608"/>
                    </a:ext>
                  </a:extLst>
                </a:gridCol>
                <a:gridCol w="1600466">
                  <a:extLst>
                    <a:ext uri="{9D8B030D-6E8A-4147-A177-3AD203B41FA5}">
                      <a16:colId xmlns:a16="http://schemas.microsoft.com/office/drawing/2014/main" val="2981526693"/>
                    </a:ext>
                  </a:extLst>
                </a:gridCol>
                <a:gridCol w="6155480">
                  <a:extLst>
                    <a:ext uri="{9D8B030D-6E8A-4147-A177-3AD203B41FA5}">
                      <a16:colId xmlns:a16="http://schemas.microsoft.com/office/drawing/2014/main" val="426126134"/>
                    </a:ext>
                  </a:extLst>
                </a:gridCol>
              </a:tblGrid>
              <a:tr h="396849">
                <a:tc>
                  <a:txBody>
                    <a:bodyPr/>
                    <a:lstStyle/>
                    <a:p>
                      <a:pPr marL="0" marR="0">
                        <a:spcBef>
                          <a:spcPts val="0"/>
                        </a:spcBef>
                        <a:spcAft>
                          <a:spcPts val="0"/>
                        </a:spcAft>
                      </a:pPr>
                      <a:r>
                        <a:rPr lang="en-US" sz="1200" b="0" dirty="0">
                          <a:solidFill>
                            <a:schemeClr val="bg1"/>
                          </a:solidFill>
                          <a:effectLst/>
                        </a:rPr>
                        <a:t>1:00-1:10PM</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solidFill>
                      <a:schemeClr val="accent1"/>
                    </a:solidFill>
                  </a:tcPr>
                </a:tc>
                <a:tc>
                  <a:txBody>
                    <a:bodyPr/>
                    <a:lstStyle/>
                    <a:p>
                      <a:pPr marL="0" marR="0">
                        <a:spcBef>
                          <a:spcPts val="0"/>
                        </a:spcBef>
                        <a:spcAft>
                          <a:spcPts val="0"/>
                        </a:spcAft>
                      </a:pPr>
                      <a:r>
                        <a:rPr lang="en-US" sz="1200" b="0" dirty="0">
                          <a:solidFill>
                            <a:schemeClr val="accent2">
                              <a:lumMod val="50000"/>
                            </a:schemeClr>
                          </a:solidFill>
                          <a:effectLst/>
                        </a:rPr>
                        <a:t>Shih-Fu Cheng, Senior Executive Vice Dean</a:t>
                      </a:r>
                      <a:endParaRPr lang="en-US" sz="1200" b="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solidFill>
                      <a:schemeClr val="accent1">
                        <a:lumMod val="20000"/>
                        <a:lumOff val="80000"/>
                      </a:schemeClr>
                    </a:solidFill>
                  </a:tcPr>
                </a:tc>
                <a:tc>
                  <a:txBody>
                    <a:bodyPr/>
                    <a:lstStyle/>
                    <a:p>
                      <a:pPr marL="0" marR="0">
                        <a:spcBef>
                          <a:spcPts val="0"/>
                        </a:spcBef>
                        <a:spcAft>
                          <a:spcPts val="0"/>
                        </a:spcAft>
                      </a:pPr>
                      <a:r>
                        <a:rPr lang="en-US" sz="1200" b="0" dirty="0">
                          <a:solidFill>
                            <a:schemeClr val="accent2">
                              <a:lumMod val="50000"/>
                            </a:schemeClr>
                          </a:solidFill>
                          <a:effectLst/>
                        </a:rPr>
                        <a:t>Introductory remarks</a:t>
                      </a:r>
                      <a:endParaRPr lang="en-US" sz="1200" b="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solidFill>
                      <a:schemeClr val="accent1">
                        <a:lumMod val="20000"/>
                        <a:lumOff val="80000"/>
                      </a:schemeClr>
                    </a:solidFill>
                  </a:tcPr>
                </a:tc>
                <a:extLst>
                  <a:ext uri="{0D108BD9-81ED-4DB2-BD59-A6C34878D82A}">
                    <a16:rowId xmlns:a16="http://schemas.microsoft.com/office/drawing/2014/main" val="1319780399"/>
                  </a:ext>
                </a:extLst>
              </a:tr>
              <a:tr h="253952">
                <a:tc>
                  <a:txBody>
                    <a:bodyPr/>
                    <a:lstStyle/>
                    <a:p>
                      <a:pPr marL="0" marR="0">
                        <a:spcBef>
                          <a:spcPts val="0"/>
                        </a:spcBef>
                        <a:spcAft>
                          <a:spcPts val="0"/>
                        </a:spcAft>
                      </a:pPr>
                      <a:r>
                        <a:rPr lang="en-US" sz="1200">
                          <a:effectLst/>
                        </a:rPr>
                        <a:t>1:10-1:30PM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Jacob Fish, CEEM</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iCSE structure and affiliates program; current research overview</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316795781"/>
                  </a:ext>
                </a:extLst>
              </a:tr>
              <a:tr h="198425">
                <a:tc>
                  <a:txBody>
                    <a:bodyPr/>
                    <a:lstStyle/>
                    <a:p>
                      <a:pPr marL="0" marR="0">
                        <a:spcBef>
                          <a:spcPts val="0"/>
                        </a:spcBef>
                        <a:spcAft>
                          <a:spcPts val="0"/>
                        </a:spcAft>
                      </a:pPr>
                      <a:r>
                        <a:rPr lang="en-US" sz="1200">
                          <a:effectLst/>
                        </a:rPr>
                        <a:t>1:30-1:45PM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Qiang Du, APAM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Algorithms for informative and intelligent scientific computing</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852706437"/>
                  </a:ext>
                </a:extLst>
              </a:tr>
              <a:tr h="253952">
                <a:tc>
                  <a:txBody>
                    <a:bodyPr/>
                    <a:lstStyle/>
                    <a:p>
                      <a:pPr marL="0" marR="0">
                        <a:spcBef>
                          <a:spcPts val="0"/>
                        </a:spcBef>
                        <a:spcAft>
                          <a:spcPts val="0"/>
                        </a:spcAft>
                      </a:pPr>
                      <a:r>
                        <a:rPr lang="en-US" sz="1200">
                          <a:effectLst/>
                        </a:rPr>
                        <a:t>1:45-2:00PM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Zoran Kostic, EE</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Challenges in meeting latency targets of a computationally demanding smart city application</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3197433797"/>
                  </a:ext>
                </a:extLst>
              </a:tr>
              <a:tr h="253952">
                <a:tc>
                  <a:txBody>
                    <a:bodyPr/>
                    <a:lstStyle/>
                    <a:p>
                      <a:pPr marL="0" marR="0">
                        <a:spcBef>
                          <a:spcPts val="0"/>
                        </a:spcBef>
                        <a:spcAft>
                          <a:spcPts val="0"/>
                        </a:spcAft>
                      </a:pPr>
                      <a:r>
                        <a:rPr lang="en-US" sz="1200">
                          <a:effectLst/>
                        </a:rPr>
                        <a:t>2:00-2:15PM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Alan West, CHEM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Simulation of Performance and Degradation of Battery Electrodes</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2594274519"/>
                  </a:ext>
                </a:extLst>
              </a:tr>
              <a:tr h="198425">
                <a:tc>
                  <a:txBody>
                    <a:bodyPr/>
                    <a:lstStyle/>
                    <a:p>
                      <a:pPr marL="0" marR="0">
                        <a:spcBef>
                          <a:spcPts val="0"/>
                        </a:spcBef>
                        <a:spcAft>
                          <a:spcPts val="0"/>
                        </a:spcAft>
                      </a:pPr>
                      <a:r>
                        <a:rPr lang="en-US" sz="1200">
                          <a:effectLst/>
                        </a:rPr>
                        <a:t>2:15-2:30PM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Ali Hirsa, IEOR</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AI Applications in Finance </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3389143559"/>
                  </a:ext>
                </a:extLst>
              </a:tr>
              <a:tr h="253952">
                <a:tc>
                  <a:txBody>
                    <a:bodyPr/>
                    <a:lstStyle/>
                    <a:p>
                      <a:pPr marL="0" marR="0">
                        <a:spcBef>
                          <a:spcPts val="0"/>
                        </a:spcBef>
                        <a:spcAft>
                          <a:spcPts val="0"/>
                        </a:spcAft>
                      </a:pPr>
                      <a:r>
                        <a:rPr lang="en-US" sz="1200">
                          <a:effectLst/>
                        </a:rPr>
                        <a:t>2:30-2:45PM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Gerard Ateshian, ME</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FEBio: An Open-Source Multiphysics Finite Element Software for Biomechanics and Biophysics</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2329196367"/>
                  </a:ext>
                </a:extLst>
              </a:tr>
              <a:tr h="253952">
                <a:tc>
                  <a:txBody>
                    <a:bodyPr/>
                    <a:lstStyle/>
                    <a:p>
                      <a:pPr marL="0" marR="0">
                        <a:spcBef>
                          <a:spcPts val="0"/>
                        </a:spcBef>
                        <a:spcAft>
                          <a:spcPts val="0"/>
                        </a:spcAft>
                      </a:pPr>
                      <a:r>
                        <a:rPr lang="en-US" sz="1200">
                          <a:effectLst/>
                        </a:rPr>
                        <a:t>2:45-3:00PM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Vijay Vedula, ME</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Cyberinfrastructure for patient-specific modeling of cardiovascular disease</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349328805"/>
                  </a:ext>
                </a:extLst>
              </a:tr>
              <a:tr h="253952">
                <a:tc>
                  <a:txBody>
                    <a:bodyPr/>
                    <a:lstStyle/>
                    <a:p>
                      <a:pPr marL="0" marR="0">
                        <a:spcBef>
                          <a:spcPts val="0"/>
                        </a:spcBef>
                        <a:spcAft>
                          <a:spcPts val="0"/>
                        </a:spcAft>
                      </a:pPr>
                      <a:r>
                        <a:rPr lang="en-US" sz="1200">
                          <a:effectLst/>
                        </a:rPr>
                        <a:t>3:00-3:15PM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Haim Waisman, CEEM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Topology Optimization of Structures for Brittle/Ductile Fracture Resistance</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4084543022"/>
                  </a:ext>
                </a:extLst>
              </a:tr>
              <a:tr h="198425">
                <a:tc>
                  <a:txBody>
                    <a:bodyPr/>
                    <a:lstStyle/>
                    <a:p>
                      <a:pPr marL="0" marR="0">
                        <a:spcBef>
                          <a:spcPts val="0"/>
                        </a:spcBef>
                        <a:spcAft>
                          <a:spcPts val="0"/>
                        </a:spcAft>
                      </a:pPr>
                      <a:r>
                        <a:rPr lang="en-US" sz="1200">
                          <a:effectLst/>
                        </a:rPr>
                        <a:t>3:15-3:30PM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Sanat Kumar, CHEM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The power of machine learning in materials discovery</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2554444341"/>
                  </a:ext>
                </a:extLst>
              </a:tr>
              <a:tr h="253952">
                <a:tc>
                  <a:txBody>
                    <a:bodyPr/>
                    <a:lstStyle/>
                    <a:p>
                      <a:pPr marL="0" marR="0">
                        <a:spcBef>
                          <a:spcPts val="0"/>
                        </a:spcBef>
                        <a:spcAft>
                          <a:spcPts val="0"/>
                        </a:spcAft>
                      </a:pPr>
                      <a:r>
                        <a:rPr lang="en-US" sz="1200">
                          <a:effectLst/>
                        </a:rPr>
                        <a:t>3:30-3:45PM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Kyle Mandli, APAM</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Computational Approaches to Coastal Flooding with Climate Change Impacts</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1596717158"/>
                  </a:ext>
                </a:extLst>
              </a:tr>
              <a:tr h="253952">
                <a:tc>
                  <a:txBody>
                    <a:bodyPr/>
                    <a:lstStyle/>
                    <a:p>
                      <a:pPr marL="0" marR="0">
                        <a:spcBef>
                          <a:spcPts val="0"/>
                        </a:spcBef>
                        <a:spcAft>
                          <a:spcPts val="0"/>
                        </a:spcAft>
                      </a:pPr>
                      <a:r>
                        <a:rPr lang="en-US" sz="1200">
                          <a:effectLst/>
                        </a:rPr>
                        <a:t>3:45-4:00PM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WaiChing Sun, CEEM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Microstructural-informed plasticity with reinforcement learning guided data exploration</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2339475713"/>
                  </a:ext>
                </a:extLst>
              </a:tr>
              <a:tr h="396849">
                <a:tc>
                  <a:txBody>
                    <a:bodyPr/>
                    <a:lstStyle/>
                    <a:p>
                      <a:pPr marL="0" marR="0">
                        <a:spcBef>
                          <a:spcPts val="0"/>
                        </a:spcBef>
                        <a:spcAft>
                          <a:spcPts val="0"/>
                        </a:spcAft>
                      </a:pPr>
                      <a:r>
                        <a:rPr lang="en-US" sz="1200">
                          <a:effectLst/>
                        </a:rPr>
                        <a:t>4:00-4:15PM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Simon Billinge, APAM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Towards the autonomation of experiments: quasi-real time analysis of heterogeneous streaming data from scientific experiments</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2426345252"/>
                  </a:ext>
                </a:extLst>
              </a:tr>
              <a:tr h="396849">
                <a:tc>
                  <a:txBody>
                    <a:bodyPr/>
                    <a:lstStyle/>
                    <a:p>
                      <a:pPr marL="0" marR="0">
                        <a:spcBef>
                          <a:spcPts val="0"/>
                        </a:spcBef>
                        <a:spcAft>
                          <a:spcPts val="0"/>
                        </a:spcAft>
                      </a:pPr>
                      <a:r>
                        <a:rPr lang="en-US" sz="1200">
                          <a:effectLst/>
                        </a:rPr>
                        <a:t>4:15-4:30PM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Marco Giometto, CEEM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Hybrid Physics-Data Driven Wall-Layer Models for Turbulence</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1289863889"/>
                  </a:ext>
                </a:extLst>
              </a:tr>
              <a:tr h="396849">
                <a:tc>
                  <a:txBody>
                    <a:bodyPr/>
                    <a:lstStyle/>
                    <a:p>
                      <a:pPr marL="0" marR="0">
                        <a:spcBef>
                          <a:spcPts val="0"/>
                        </a:spcBef>
                        <a:spcAft>
                          <a:spcPts val="0"/>
                        </a:spcAft>
                      </a:pPr>
                      <a:r>
                        <a:rPr lang="en-US" sz="1200">
                          <a:effectLst/>
                        </a:rPr>
                        <a:t>4:30-4:45PM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a:solidFill>
                            <a:schemeClr val="accent2">
                              <a:lumMod val="50000"/>
                            </a:schemeClr>
                          </a:solidFill>
                          <a:effectLst/>
                        </a:rPr>
                        <a:t>Renata Wentzcovitch, APAM</a:t>
                      </a:r>
                      <a:endParaRPr lang="en-US" sz="12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QUANTUM ESPRESSO: a modular and open-source software project for quantum simulations of materials (tentative)</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1170746153"/>
                  </a:ext>
                </a:extLst>
              </a:tr>
              <a:tr h="266169">
                <a:tc>
                  <a:txBody>
                    <a:bodyPr/>
                    <a:lstStyle/>
                    <a:p>
                      <a:pPr marL="0" marR="0">
                        <a:spcBef>
                          <a:spcPts val="0"/>
                        </a:spcBef>
                        <a:spcAft>
                          <a:spcPts val="0"/>
                        </a:spcAft>
                      </a:pPr>
                      <a:r>
                        <a:rPr lang="en-US" sz="1200" dirty="0">
                          <a:effectLst/>
                        </a:rPr>
                        <a:t>4:45-5:00PM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Q&amp;A</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tc>
                  <a:txBody>
                    <a:bodyPr/>
                    <a:lstStyle/>
                    <a:p>
                      <a:pPr marL="0" marR="0">
                        <a:spcBef>
                          <a:spcPts val="0"/>
                        </a:spcBef>
                        <a:spcAft>
                          <a:spcPts val="0"/>
                        </a:spcAft>
                      </a:pPr>
                      <a:r>
                        <a:rPr lang="en-US" sz="1200" dirty="0">
                          <a:solidFill>
                            <a:schemeClr val="accent2">
                              <a:lumMod val="50000"/>
                            </a:schemeClr>
                          </a:solidFill>
                          <a:effectLst/>
                        </a:rPr>
                        <a:t> </a:t>
                      </a:r>
                      <a:endParaRPr lang="en-US" sz="1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54" marR="54754" marT="0" marB="0"/>
                </a:tc>
                <a:extLst>
                  <a:ext uri="{0D108BD9-81ED-4DB2-BD59-A6C34878D82A}">
                    <a16:rowId xmlns:a16="http://schemas.microsoft.com/office/drawing/2014/main" val="3442171811"/>
                  </a:ext>
                </a:extLst>
              </a:tr>
            </a:tbl>
          </a:graphicData>
        </a:graphic>
      </p:graphicFrame>
      <p:sp>
        <p:nvSpPr>
          <p:cNvPr id="6" name="Rectangle 1">
            <a:extLst>
              <a:ext uri="{FF2B5EF4-FFF2-40B4-BE49-F238E27FC236}">
                <a16:creationId xmlns:a16="http://schemas.microsoft.com/office/drawing/2014/main" id="{20B16CDA-5602-4951-90F7-DF2BB4E26475}"/>
              </a:ext>
            </a:extLst>
          </p:cNvPr>
          <p:cNvSpPr>
            <a:spLocks noChangeArrowheads="1"/>
          </p:cNvSpPr>
          <p:nvPr/>
        </p:nvSpPr>
        <p:spPr bwMode="auto">
          <a:xfrm>
            <a:off x="707166" y="110034"/>
            <a:ext cx="6459753"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Virtual Research Day: Frontiers in Computational Science and Engineering Research and Software</a:t>
            </a:r>
            <a:endParaRPr lang="en-US" altLang="en-US" sz="1400" dirty="0">
              <a:solidFill>
                <a:schemeClr val="accent2">
                  <a:lumMod val="50000"/>
                </a:schemeClr>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initiative for Computational Science and Engineering (iCSE) </a:t>
            </a:r>
            <a:endParaRPr kumimoji="0" lang="en-US" altLang="en-US" sz="500" b="0"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Columbia University</a:t>
            </a:r>
            <a:endParaRPr kumimoji="0" lang="en-US" altLang="en-US" sz="500" b="0"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050" b="0" i="0"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MEETING</a:t>
            </a:r>
            <a:r>
              <a:rPr kumimoji="0" lang="en-US" altLang="en-US" sz="1600" b="1" i="0" u="sng" strike="noStrike" cap="none" normalizeH="0" baseline="0" dirty="0" bmk="">
                <a:ln>
                  <a:noFill/>
                </a:ln>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 AGENDA</a:t>
            </a:r>
            <a:endParaRPr kumimoji="0" lang="en-US" altLang="en-US" sz="500" b="0" i="0" u="sng"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40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ctrTitle"/>
          </p:nvPr>
        </p:nvSpPr>
        <p:spPr bwMode="auto">
          <a:xfrm>
            <a:off x="465993" y="1757615"/>
            <a:ext cx="7491371"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dirty="0">
                <a:solidFill>
                  <a:schemeClr val="accent2">
                    <a:lumMod val="50000"/>
                  </a:schemeClr>
                </a:solidFill>
              </a:rPr>
              <a:t>Overview of the iCSE Structure and Affiliates Program</a:t>
            </a:r>
            <a:br>
              <a:rPr lang="en-US" altLang="en-US" sz="3600" b="1" dirty="0">
                <a:solidFill>
                  <a:schemeClr val="accent2">
                    <a:lumMod val="50000"/>
                  </a:schemeClr>
                </a:solidFill>
              </a:rPr>
            </a:br>
            <a:r>
              <a:rPr lang="en-US" altLang="en-US" sz="3600" b="1" dirty="0">
                <a:solidFill>
                  <a:schemeClr val="accent2">
                    <a:lumMod val="50000"/>
                  </a:schemeClr>
                </a:solidFill>
              </a:rPr>
              <a:t> </a:t>
            </a:r>
          </a:p>
        </p:txBody>
      </p:sp>
      <p:sp>
        <p:nvSpPr>
          <p:cNvPr id="3" name="Subtitle 2"/>
          <p:cNvSpPr>
            <a:spLocks noGrp="1"/>
          </p:cNvSpPr>
          <p:nvPr>
            <p:ph type="subTitle" idx="1"/>
          </p:nvPr>
        </p:nvSpPr>
        <p:spPr>
          <a:xfrm>
            <a:off x="896047" y="4109334"/>
            <a:ext cx="6631262" cy="1772482"/>
          </a:xfrm>
        </p:spPr>
        <p:txBody>
          <a:bodyPr>
            <a:normAutofit/>
          </a:bodyPr>
          <a:lstStyle/>
          <a:p>
            <a:pPr algn="ctr"/>
            <a:r>
              <a:rPr lang="en-US" sz="1800" cap="none" dirty="0">
                <a:solidFill>
                  <a:schemeClr val="accent2">
                    <a:lumMod val="50000"/>
                  </a:schemeClr>
                </a:solidFill>
              </a:rPr>
              <a:t>Jacob Fish</a:t>
            </a:r>
          </a:p>
          <a:p>
            <a:pPr algn="ctr"/>
            <a:r>
              <a:rPr lang="en-US" sz="1800" cap="none" dirty="0">
                <a:solidFill>
                  <a:schemeClr val="accent2">
                    <a:lumMod val="50000"/>
                  </a:schemeClr>
                </a:solidFill>
              </a:rPr>
              <a:t>The Fu Foundation School of Engineering and Applied Science</a:t>
            </a:r>
            <a:endParaRPr lang="en-US" sz="1050" dirty="0">
              <a:solidFill>
                <a:schemeClr val="accent2">
                  <a:lumMod val="50000"/>
                </a:schemeClr>
              </a:solidFill>
            </a:endParaRPr>
          </a:p>
          <a:p>
            <a:pPr algn="ctr"/>
            <a:r>
              <a:rPr lang="en-US" sz="1800" dirty="0">
                <a:solidFill>
                  <a:schemeClr val="accent2">
                    <a:lumMod val="50000"/>
                  </a:schemeClr>
                </a:solidFill>
              </a:rPr>
              <a:t>Columbia University</a:t>
            </a:r>
          </a:p>
          <a:p>
            <a:pPr algn="ctr"/>
            <a:endParaRPr lang="en-US" sz="1200" dirty="0">
              <a:solidFill>
                <a:schemeClr val="accent2">
                  <a:lumMod val="50000"/>
                </a:schemeClr>
              </a:solidFill>
            </a:endParaRPr>
          </a:p>
          <a:p>
            <a:pPr algn="ctr"/>
            <a:r>
              <a:rPr lang="en-US" sz="1600" dirty="0">
                <a:solidFill>
                  <a:schemeClr val="accent2">
                    <a:lumMod val="50000"/>
                  </a:schemeClr>
                </a:solidFill>
              </a:rPr>
              <a:t>May 12</a:t>
            </a:r>
            <a:r>
              <a:rPr lang="en-US" sz="1600" baseline="30000" dirty="0">
                <a:solidFill>
                  <a:schemeClr val="accent2">
                    <a:lumMod val="50000"/>
                  </a:schemeClr>
                </a:solidFill>
              </a:rPr>
              <a:t>th</a:t>
            </a:r>
            <a:r>
              <a:rPr lang="en-US" sz="1600" dirty="0">
                <a:solidFill>
                  <a:schemeClr val="accent2">
                    <a:lumMod val="50000"/>
                  </a:schemeClr>
                </a:solidFill>
              </a:rPr>
              <a:t>, 2021</a:t>
            </a:r>
          </a:p>
        </p:txBody>
      </p:sp>
    </p:spTree>
    <p:extLst>
      <p:ext uri="{BB962C8B-B14F-4D97-AF65-F5344CB8AC3E}">
        <p14:creationId xmlns:p14="http://schemas.microsoft.com/office/powerpoint/2010/main" val="314026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BF7885-737F-4A1A-90EE-95AB3BA9842F}"/>
              </a:ext>
            </a:extLst>
          </p:cNvPr>
          <p:cNvGrpSpPr/>
          <p:nvPr/>
        </p:nvGrpSpPr>
        <p:grpSpPr>
          <a:xfrm>
            <a:off x="62345" y="1320469"/>
            <a:ext cx="7622910" cy="4890658"/>
            <a:chOff x="62345" y="1320469"/>
            <a:chExt cx="7622910" cy="4890658"/>
          </a:xfrm>
        </p:grpSpPr>
        <p:pic>
          <p:nvPicPr>
            <p:cNvPr id="29" name="Picture 4" descr="ColorWhl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745" y="2031497"/>
              <a:ext cx="3011625" cy="270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Text Box 5"/>
            <p:cNvSpPr txBox="1">
              <a:spLocks noChangeArrowheads="1"/>
            </p:cNvSpPr>
            <p:nvPr/>
          </p:nvSpPr>
          <p:spPr bwMode="auto">
            <a:xfrm>
              <a:off x="326766" y="1474855"/>
              <a:ext cx="3547533"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ctr" defTabSz="457200" eaLnBrk="1" fontAlgn="auto" hangingPunct="1">
                <a:spcBef>
                  <a:spcPts val="0"/>
                </a:spcBef>
                <a:spcAft>
                  <a:spcPts val="0"/>
                </a:spcAft>
              </a:pPr>
              <a:r>
                <a:rPr lang="en-US" altLang="en-US" sz="2000" dirty="0">
                  <a:solidFill>
                    <a:srgbClr val="FF0000"/>
                  </a:solidFill>
                  <a:latin typeface="Arial" panose="020B0604020202020204" pitchFamily="34" charset="0"/>
                </a:rPr>
                <a:t>Computational and Applied Mathematics</a:t>
              </a:r>
            </a:p>
            <a:p>
              <a:pPr algn="ctr" defTabSz="457200" eaLnBrk="1" fontAlgn="auto" hangingPunct="1">
                <a:spcBef>
                  <a:spcPts val="0"/>
                </a:spcBef>
                <a:spcAft>
                  <a:spcPts val="0"/>
                </a:spcAft>
              </a:pPr>
              <a:r>
                <a:rPr lang="en-US" altLang="en-US" sz="1600" dirty="0">
                  <a:solidFill>
                    <a:srgbClr val="FF0000"/>
                  </a:solidFill>
                  <a:latin typeface="Century Gothic"/>
                </a:rPr>
                <a:t>Linear Algebra, PDE, Numerical Analysis, Probability and Statistics, Functional Analysis, etc</a:t>
              </a:r>
              <a:r>
                <a:rPr lang="en-US" altLang="en-US" sz="1400" dirty="0">
                  <a:solidFill>
                    <a:srgbClr val="FF0000"/>
                  </a:solidFill>
                  <a:latin typeface="Century Gothic"/>
                </a:rPr>
                <a:t>.</a:t>
              </a:r>
            </a:p>
          </p:txBody>
        </p:sp>
        <p:sp>
          <p:nvSpPr>
            <p:cNvPr id="38" name="Text Box 6"/>
            <p:cNvSpPr txBox="1">
              <a:spLocks noChangeArrowheads="1"/>
            </p:cNvSpPr>
            <p:nvPr/>
          </p:nvSpPr>
          <p:spPr bwMode="auto">
            <a:xfrm>
              <a:off x="4273198" y="4826132"/>
              <a:ext cx="3023708"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ctr" defTabSz="457200" eaLnBrk="1" fontAlgn="auto" hangingPunct="1">
                <a:spcBef>
                  <a:spcPts val="0"/>
                </a:spcBef>
                <a:spcAft>
                  <a:spcPts val="0"/>
                </a:spcAft>
              </a:pPr>
              <a:r>
                <a:rPr lang="en-US" altLang="en-US" sz="2000" dirty="0">
                  <a:solidFill>
                    <a:srgbClr val="CCCC00"/>
                  </a:solidFill>
                  <a:latin typeface="Arial" panose="020B0604020202020204" pitchFamily="34" charset="0"/>
                </a:rPr>
                <a:t>Computer Science</a:t>
              </a:r>
            </a:p>
            <a:p>
              <a:pPr algn="ctr" defTabSz="457200" eaLnBrk="1" fontAlgn="auto" hangingPunct="1">
                <a:spcBef>
                  <a:spcPts val="0"/>
                </a:spcBef>
                <a:spcAft>
                  <a:spcPts val="0"/>
                </a:spcAft>
              </a:pPr>
              <a:r>
                <a:rPr lang="en-US" altLang="en-US" sz="1600" dirty="0">
                  <a:solidFill>
                    <a:srgbClr val="CCCC00"/>
                  </a:solidFill>
                  <a:latin typeface="Century Gothic"/>
                </a:rPr>
                <a:t>Scientific programming, Data structures,  Software design, </a:t>
              </a:r>
              <a:r>
                <a:rPr lang="en-US" altLang="en-US" sz="1600" u="sng" dirty="0">
                  <a:solidFill>
                    <a:srgbClr val="CCCC00"/>
                  </a:solidFill>
                  <a:latin typeface="Century Gothic"/>
                </a:rPr>
                <a:t>AI, Machine learning, </a:t>
              </a:r>
              <a:r>
                <a:rPr lang="en-US" altLang="en-US" sz="1600" dirty="0">
                  <a:solidFill>
                    <a:srgbClr val="CCCC00"/>
                  </a:solidFill>
                  <a:latin typeface="Century Gothic"/>
                </a:rPr>
                <a:t>HPC, etc.</a:t>
              </a:r>
              <a:endParaRPr lang="en-US" altLang="en-US" dirty="0">
                <a:solidFill>
                  <a:srgbClr val="CCCC00"/>
                </a:solidFill>
                <a:latin typeface="Century Gothic"/>
              </a:endParaRPr>
            </a:p>
          </p:txBody>
        </p:sp>
        <p:sp>
          <p:nvSpPr>
            <p:cNvPr id="41" name="Line 7"/>
            <p:cNvSpPr>
              <a:spLocks noChangeShapeType="1"/>
            </p:cNvSpPr>
            <p:nvPr/>
          </p:nvSpPr>
          <p:spPr bwMode="auto">
            <a:xfrm flipH="1">
              <a:off x="4871555" y="2336284"/>
              <a:ext cx="1356811" cy="1050198"/>
            </a:xfrm>
            <a:prstGeom prst="line">
              <a:avLst/>
            </a:prstGeom>
            <a:noFill/>
            <a:ln w="31750">
              <a:solidFill>
                <a:srgbClr val="00FFFF"/>
              </a:solidFill>
              <a:round/>
              <a:headEnd type="oval"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457200" eaLnBrk="1" fontAlgn="auto" hangingPunct="1">
                <a:spcBef>
                  <a:spcPts val="0"/>
                </a:spcBef>
                <a:spcAft>
                  <a:spcPts val="0"/>
                </a:spcAft>
              </a:pPr>
              <a:endParaRPr lang="en-US" b="0">
                <a:solidFill>
                  <a:prstClr val="white"/>
                </a:solidFill>
                <a:latin typeface="Century Gothic"/>
              </a:endParaRPr>
            </a:p>
          </p:txBody>
        </p:sp>
        <p:sp>
          <p:nvSpPr>
            <p:cNvPr id="43" name="Text Box 8"/>
            <p:cNvSpPr txBox="1">
              <a:spLocks noChangeArrowheads="1"/>
            </p:cNvSpPr>
            <p:nvPr/>
          </p:nvSpPr>
          <p:spPr bwMode="auto">
            <a:xfrm>
              <a:off x="5207126" y="1320469"/>
              <a:ext cx="2478129"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ctr" defTabSz="457200" eaLnBrk="1" fontAlgn="auto" hangingPunct="1">
                <a:spcBef>
                  <a:spcPts val="0"/>
                </a:spcBef>
                <a:spcAft>
                  <a:spcPts val="0"/>
                </a:spcAft>
              </a:pPr>
              <a:r>
                <a:rPr lang="en-US" altLang="en-US" dirty="0">
                  <a:solidFill>
                    <a:schemeClr val="accent4">
                      <a:lumMod val="60000"/>
                      <a:lumOff val="40000"/>
                    </a:schemeClr>
                  </a:solidFill>
                  <a:latin typeface="Arial" panose="020B0604020202020204" pitchFamily="34" charset="0"/>
                </a:rPr>
                <a:t>Computational Science and  Engineering</a:t>
              </a:r>
              <a:endParaRPr lang="en-US" altLang="en-US" dirty="0">
                <a:solidFill>
                  <a:schemeClr val="accent4">
                    <a:lumMod val="60000"/>
                    <a:lumOff val="40000"/>
                  </a:schemeClr>
                </a:solidFill>
                <a:latin typeface="Century Gothic"/>
              </a:endParaRPr>
            </a:p>
          </p:txBody>
        </p:sp>
        <p:sp>
          <p:nvSpPr>
            <p:cNvPr id="46" name="Text Box 9"/>
            <p:cNvSpPr txBox="1">
              <a:spLocks noChangeArrowheads="1"/>
            </p:cNvSpPr>
            <p:nvPr/>
          </p:nvSpPr>
          <p:spPr bwMode="auto">
            <a:xfrm>
              <a:off x="62345" y="4179649"/>
              <a:ext cx="3640666" cy="169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ctr" defTabSz="457200" eaLnBrk="1" fontAlgn="auto" hangingPunct="1">
                <a:spcBef>
                  <a:spcPts val="0"/>
                </a:spcBef>
                <a:spcAft>
                  <a:spcPts val="0"/>
                </a:spcAft>
              </a:pPr>
              <a:r>
                <a:rPr lang="en-US" altLang="en-US" sz="2000" dirty="0">
                  <a:solidFill>
                    <a:srgbClr val="002060"/>
                  </a:solidFill>
                  <a:effectLst>
                    <a:outerShdw blurRad="38100" dist="38100" dir="2700000" algn="tl">
                      <a:srgbClr val="000000"/>
                    </a:outerShdw>
                  </a:effectLst>
                  <a:latin typeface="Arial" panose="020B0604020202020204" pitchFamily="34" charset="0"/>
                </a:rPr>
                <a:t>Science &amp; Engineering Disciplines</a:t>
              </a:r>
              <a:endParaRPr lang="en-US" altLang="en-US" dirty="0">
                <a:solidFill>
                  <a:srgbClr val="002060"/>
                </a:solidFill>
                <a:latin typeface="Century Gothic"/>
              </a:endParaRPr>
            </a:p>
            <a:p>
              <a:pPr algn="ctr" defTabSz="457200" eaLnBrk="1" fontAlgn="auto" hangingPunct="1">
                <a:spcBef>
                  <a:spcPts val="0"/>
                </a:spcBef>
                <a:spcAft>
                  <a:spcPts val="0"/>
                </a:spcAft>
              </a:pPr>
              <a:r>
                <a:rPr lang="en-US" altLang="en-US" sz="1600" dirty="0">
                  <a:solidFill>
                    <a:srgbClr val="002060"/>
                  </a:solidFill>
                  <a:latin typeface="Century Gothic"/>
                </a:rPr>
                <a:t>Physics, Chemistry, Biology,</a:t>
              </a:r>
              <a:r>
                <a:rPr lang="en-US" altLang="en-US" sz="1600" dirty="0">
                  <a:solidFill>
                    <a:srgbClr val="002060"/>
                  </a:solidFill>
                  <a:latin typeface="Arial" panose="020B0604020202020204" pitchFamily="34" charset="0"/>
                </a:rPr>
                <a:t> </a:t>
              </a:r>
              <a:r>
                <a:rPr lang="en-US" altLang="en-US" sz="1600" dirty="0">
                  <a:solidFill>
                    <a:srgbClr val="002060"/>
                  </a:solidFill>
                  <a:latin typeface="Century Gothic"/>
                </a:rPr>
                <a:t>Electrical, Mechanical, Civil, Aerospace,  Chemical,  Financial Engineering,</a:t>
              </a:r>
              <a:r>
                <a:rPr lang="en-US" altLang="en-US" sz="1600" dirty="0">
                  <a:solidFill>
                    <a:srgbClr val="002060"/>
                  </a:solidFill>
                  <a:latin typeface="Arial" panose="020B0604020202020204" pitchFamily="34" charset="0"/>
                </a:rPr>
                <a:t> Climate, </a:t>
              </a:r>
              <a:r>
                <a:rPr lang="en-US" altLang="en-US" sz="1600" dirty="0">
                  <a:solidFill>
                    <a:srgbClr val="002060"/>
                  </a:solidFill>
                  <a:latin typeface="Century Gothic"/>
                </a:rPr>
                <a:t>etc.</a:t>
              </a:r>
              <a:endParaRPr lang="en-US" altLang="en-US" dirty="0">
                <a:solidFill>
                  <a:srgbClr val="002060"/>
                </a:solidFill>
                <a:latin typeface="Century Gothic"/>
              </a:endParaRPr>
            </a:p>
          </p:txBody>
        </p:sp>
        <p:sp>
          <p:nvSpPr>
            <p:cNvPr id="47" name="Rectangle 46"/>
            <p:cNvSpPr/>
            <p:nvPr/>
          </p:nvSpPr>
          <p:spPr>
            <a:xfrm>
              <a:off x="4535987" y="3382572"/>
              <a:ext cx="671139" cy="369332"/>
            </a:xfrm>
            <a:prstGeom prst="rect">
              <a:avLst/>
            </a:prstGeom>
          </p:spPr>
          <p:txBody>
            <a:bodyPr wrap="square">
              <a:spAutoFit/>
            </a:bodyPr>
            <a:lstStyle/>
            <a:p>
              <a:r>
                <a:rPr lang="en-US" altLang="en-US" dirty="0">
                  <a:solidFill>
                    <a:srgbClr val="FF0000"/>
                  </a:solidFill>
                  <a:latin typeface="Century Gothic"/>
                </a:rPr>
                <a:t>CSE</a:t>
              </a:r>
              <a:endParaRPr lang="en-US" dirty="0">
                <a:solidFill>
                  <a:srgbClr val="FF0000"/>
                </a:solidFill>
              </a:endParaRPr>
            </a:p>
          </p:txBody>
        </p:sp>
      </p:grpSp>
      <p:sp>
        <p:nvSpPr>
          <p:cNvPr id="48" name="Rectangle 2"/>
          <p:cNvSpPr>
            <a:spLocks noChangeArrowheads="1"/>
          </p:cNvSpPr>
          <p:nvPr/>
        </p:nvSpPr>
        <p:spPr bwMode="auto">
          <a:xfrm>
            <a:off x="-298802" y="213787"/>
            <a:ext cx="91440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b="1" dirty="0">
                <a:solidFill>
                  <a:schemeClr val="accent2"/>
                </a:solidFill>
              </a:rPr>
              <a:t>What is CSE?</a:t>
            </a:r>
            <a:endParaRPr lang="en-US" altLang="en-US" sz="3600" b="1" dirty="0">
              <a:solidFill>
                <a:schemeClr val="accent2"/>
              </a:solidFill>
            </a:endParaRPr>
          </a:p>
        </p:txBody>
      </p:sp>
    </p:spTree>
    <p:extLst>
      <p:ext uri="{BB962C8B-B14F-4D97-AF65-F5344CB8AC3E}">
        <p14:creationId xmlns:p14="http://schemas.microsoft.com/office/powerpoint/2010/main" val="12179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864EFE-BABB-4BBA-B807-D455FD4C66A1}"/>
              </a:ext>
            </a:extLst>
          </p:cNvPr>
          <p:cNvSpPr>
            <a:spLocks noChangeArrowheads="1"/>
          </p:cNvSpPr>
          <p:nvPr/>
        </p:nvSpPr>
        <p:spPr bwMode="auto">
          <a:xfrm>
            <a:off x="22201" y="159765"/>
            <a:ext cx="7003953"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solidFill>
                  <a:schemeClr val="accent2"/>
                </a:solidFill>
              </a:rPr>
              <a:t>Why CSE</a:t>
            </a:r>
            <a:r>
              <a:rPr lang="en-US" altLang="en-US" sz="4000" dirty="0">
                <a:solidFill>
                  <a:schemeClr val="accent2"/>
                </a:solidFill>
              </a:rPr>
              <a:t> initiative @ CU?</a:t>
            </a:r>
            <a:endParaRPr lang="en-US" altLang="en-US" sz="3600" b="1" dirty="0">
              <a:solidFill>
                <a:schemeClr val="accent2"/>
              </a:solidFill>
            </a:endParaRPr>
          </a:p>
        </p:txBody>
      </p:sp>
      <p:grpSp>
        <p:nvGrpSpPr>
          <p:cNvPr id="2" name="Group 1">
            <a:extLst>
              <a:ext uri="{FF2B5EF4-FFF2-40B4-BE49-F238E27FC236}">
                <a16:creationId xmlns:a16="http://schemas.microsoft.com/office/drawing/2014/main" id="{7826E0FC-B665-4B3A-8916-7771196D3863}"/>
              </a:ext>
            </a:extLst>
          </p:cNvPr>
          <p:cNvGrpSpPr/>
          <p:nvPr/>
        </p:nvGrpSpPr>
        <p:grpSpPr>
          <a:xfrm>
            <a:off x="987138" y="1355384"/>
            <a:ext cx="6246836" cy="4363253"/>
            <a:chOff x="987138" y="1355384"/>
            <a:chExt cx="6246836" cy="4363253"/>
          </a:xfrm>
        </p:grpSpPr>
        <p:grpSp>
          <p:nvGrpSpPr>
            <p:cNvPr id="12" name="Group 11">
              <a:extLst>
                <a:ext uri="{FF2B5EF4-FFF2-40B4-BE49-F238E27FC236}">
                  <a16:creationId xmlns:a16="http://schemas.microsoft.com/office/drawing/2014/main" id="{C8A06B5B-72F7-4805-B48D-780AFCB2270A}"/>
                </a:ext>
              </a:extLst>
            </p:cNvPr>
            <p:cNvGrpSpPr/>
            <p:nvPr/>
          </p:nvGrpSpPr>
          <p:grpSpPr>
            <a:xfrm>
              <a:off x="1204308" y="1355384"/>
              <a:ext cx="5295270" cy="3324477"/>
              <a:chOff x="1191950" y="2133859"/>
              <a:chExt cx="5295270" cy="3324477"/>
            </a:xfrm>
          </p:grpSpPr>
          <p:sp>
            <p:nvSpPr>
              <p:cNvPr id="5" name="Title 1">
                <a:extLst>
                  <a:ext uri="{FF2B5EF4-FFF2-40B4-BE49-F238E27FC236}">
                    <a16:creationId xmlns:a16="http://schemas.microsoft.com/office/drawing/2014/main" id="{F1171046-8FE8-4EE7-A08A-3D8E24BDE6AE}"/>
                  </a:ext>
                </a:extLst>
              </p:cNvPr>
              <p:cNvSpPr txBox="1">
                <a:spLocks/>
              </p:cNvSpPr>
              <p:nvPr/>
            </p:nvSpPr>
            <p:spPr>
              <a:xfrm>
                <a:off x="1711411" y="2133859"/>
                <a:ext cx="3990979" cy="614977"/>
              </a:xfrm>
              <a:prstGeom prst="rect">
                <a:avLst/>
              </a:prstGeom>
            </p:spPr>
            <p:txBody>
              <a:bodyPr vert="horz" lIns="91440" tIns="45720" rIns="91440" bIns="45720" rtlCol="0" anchor="t">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200" b="1" u="sng" dirty="0">
                    <a:solidFill>
                      <a:schemeClr val="accent1">
                        <a:lumMod val="50000"/>
                      </a:schemeClr>
                    </a:solidFill>
                  </a:rPr>
                  <a:t>2018 WCCM in NYC</a:t>
                </a:r>
                <a:r>
                  <a:rPr lang="en-US" sz="1800" b="0" u="sng" dirty="0">
                    <a:solidFill>
                      <a:schemeClr val="tx1"/>
                    </a:solidFill>
                  </a:rPr>
                  <a:t>	</a:t>
                </a:r>
              </a:p>
            </p:txBody>
          </p:sp>
          <p:sp>
            <p:nvSpPr>
              <p:cNvPr id="6" name="Rectangle 5">
                <a:extLst>
                  <a:ext uri="{FF2B5EF4-FFF2-40B4-BE49-F238E27FC236}">
                    <a16:creationId xmlns:a16="http://schemas.microsoft.com/office/drawing/2014/main" id="{571DE9EA-B952-4564-820F-E42AA28757EA}"/>
                  </a:ext>
                </a:extLst>
              </p:cNvPr>
              <p:cNvSpPr/>
              <p:nvPr/>
            </p:nvSpPr>
            <p:spPr>
              <a:xfrm>
                <a:off x="1191950" y="3247285"/>
                <a:ext cx="2020807"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Congress Statistics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Participants 3200</a:t>
                </a:r>
              </a:p>
              <a:p>
                <a:pPr defTabSz="457200" eaLnBrk="1" fontAlgn="auto" hangingPunct="1">
                  <a:spcBef>
                    <a:spcPts val="0"/>
                  </a:spcBef>
                  <a:spcAft>
                    <a:spcPts val="0"/>
                  </a:spcAft>
                  <a:defRPr/>
                </a:pPr>
                <a:r>
                  <a:rPr lang="en-US" b="0" dirty="0">
                    <a:solidFill>
                      <a:prstClr val="black"/>
                    </a:solidFill>
                    <a:latin typeface="Calibri" panose="020F0502020204030204" pitchFamily="34" charset="0"/>
                    <a:ea typeface="Calibri" panose="020F0502020204030204" pitchFamily="34" charset="0"/>
                    <a:cs typeface="Arial" panose="020B0604020202020204" pitchFamily="34" charset="0"/>
                  </a:rPr>
                  <a:t>Countries: 52</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Minisymposia: 300</a:t>
                </a:r>
              </a:p>
            </p:txBody>
          </p:sp>
          <p:sp>
            <p:nvSpPr>
              <p:cNvPr id="7" name="TextBox 6">
                <a:extLst>
                  <a:ext uri="{FF2B5EF4-FFF2-40B4-BE49-F238E27FC236}">
                    <a16:creationId xmlns:a16="http://schemas.microsoft.com/office/drawing/2014/main" id="{6C7A6E36-781D-4513-897D-11074278C4FF}"/>
                  </a:ext>
                </a:extLst>
              </p:cNvPr>
              <p:cNvSpPr txBox="1"/>
              <p:nvPr/>
            </p:nvSpPr>
            <p:spPr>
              <a:xfrm>
                <a:off x="4917560" y="4703965"/>
                <a:ext cx="1569660" cy="738664"/>
              </a:xfrm>
              <a:prstGeom prst="rect">
                <a:avLst/>
              </a:prstGeom>
              <a:noFill/>
            </p:spPr>
            <p:txBody>
              <a:bodyPr wrap="none" rtlCol="0">
                <a:spAutoFit/>
              </a:bodyPr>
              <a:lstStyle/>
              <a:p>
                <a:pPr algn="ctr"/>
                <a:r>
                  <a:rPr lang="en-US" sz="1400" dirty="0"/>
                  <a:t>Arvind Krishna</a:t>
                </a:r>
              </a:p>
              <a:p>
                <a:pPr algn="ctr"/>
                <a:r>
                  <a:rPr lang="en-US" sz="1400" b="0" dirty="0"/>
                  <a:t>Chairman &amp; CEO</a:t>
                </a:r>
              </a:p>
              <a:p>
                <a:pPr algn="ctr"/>
                <a:r>
                  <a:rPr lang="en-US" sz="1400" b="0" dirty="0"/>
                  <a:t> IBM</a:t>
                </a:r>
              </a:p>
            </p:txBody>
          </p:sp>
          <p:sp>
            <p:nvSpPr>
              <p:cNvPr id="8" name="TextBox 7">
                <a:extLst>
                  <a:ext uri="{FF2B5EF4-FFF2-40B4-BE49-F238E27FC236}">
                    <a16:creationId xmlns:a16="http://schemas.microsoft.com/office/drawing/2014/main" id="{FCB5DC46-9970-4DF0-BEA8-F450F220EBCD}"/>
                  </a:ext>
                </a:extLst>
              </p:cNvPr>
              <p:cNvSpPr txBox="1"/>
              <p:nvPr/>
            </p:nvSpPr>
            <p:spPr>
              <a:xfrm>
                <a:off x="3483100" y="4719672"/>
                <a:ext cx="1487908" cy="738664"/>
              </a:xfrm>
              <a:prstGeom prst="rect">
                <a:avLst/>
              </a:prstGeom>
              <a:noFill/>
            </p:spPr>
            <p:txBody>
              <a:bodyPr wrap="none" rtlCol="0">
                <a:spAutoFit/>
              </a:bodyPr>
              <a:lstStyle/>
              <a:p>
                <a:r>
                  <a:rPr lang="en-US" sz="1400" dirty="0"/>
                  <a:t>Michael Levitt</a:t>
                </a:r>
              </a:p>
              <a:p>
                <a:r>
                  <a:rPr lang="en-US" sz="1400" b="0" dirty="0"/>
                  <a:t>Nobel Laureate</a:t>
                </a:r>
              </a:p>
              <a:p>
                <a:r>
                  <a:rPr lang="en-US" sz="1400" b="0" dirty="0"/>
                  <a:t>Chemistry 2013 </a:t>
                </a:r>
              </a:p>
            </p:txBody>
          </p:sp>
          <p:sp>
            <p:nvSpPr>
              <p:cNvPr id="9" name="TextBox 8">
                <a:extLst>
                  <a:ext uri="{FF2B5EF4-FFF2-40B4-BE49-F238E27FC236}">
                    <a16:creationId xmlns:a16="http://schemas.microsoft.com/office/drawing/2014/main" id="{FD55C067-2CC5-48F2-B861-D3AE51DD4AFC}"/>
                  </a:ext>
                </a:extLst>
              </p:cNvPr>
              <p:cNvSpPr txBox="1"/>
              <p:nvPr/>
            </p:nvSpPr>
            <p:spPr>
              <a:xfrm>
                <a:off x="4076549" y="2764543"/>
                <a:ext cx="179291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Plenary speakers</a:t>
                </a:r>
              </a:p>
            </p:txBody>
          </p:sp>
          <p:pic>
            <p:nvPicPr>
              <p:cNvPr id="10" name="Picture 9">
                <a:extLst>
                  <a:ext uri="{FF2B5EF4-FFF2-40B4-BE49-F238E27FC236}">
                    <a16:creationId xmlns:a16="http://schemas.microsoft.com/office/drawing/2014/main" id="{BAA5517F-D94E-4811-BDC9-5F5895747FAC}"/>
                  </a:ext>
                </a:extLst>
              </p:cNvPr>
              <p:cNvPicPr>
                <a:picLocks noChangeAspect="1"/>
              </p:cNvPicPr>
              <p:nvPr/>
            </p:nvPicPr>
            <p:blipFill>
              <a:blip r:embed="rId3"/>
              <a:stretch>
                <a:fillRect/>
              </a:stretch>
            </p:blipFill>
            <p:spPr>
              <a:xfrm>
                <a:off x="4971008" y="3247285"/>
                <a:ext cx="1368008" cy="1504809"/>
              </a:xfrm>
              <a:prstGeom prst="rect">
                <a:avLst/>
              </a:prstGeom>
            </p:spPr>
          </p:pic>
          <p:pic>
            <p:nvPicPr>
              <p:cNvPr id="11" name="Picture 10">
                <a:extLst>
                  <a:ext uri="{FF2B5EF4-FFF2-40B4-BE49-F238E27FC236}">
                    <a16:creationId xmlns:a16="http://schemas.microsoft.com/office/drawing/2014/main" id="{90B1B240-924F-4ECA-80AF-0A5237F70849}"/>
                  </a:ext>
                </a:extLst>
              </p:cNvPr>
              <p:cNvPicPr>
                <a:picLocks noChangeAspect="1"/>
              </p:cNvPicPr>
              <p:nvPr/>
            </p:nvPicPr>
            <p:blipFill>
              <a:blip r:embed="rId4"/>
              <a:stretch>
                <a:fillRect/>
              </a:stretch>
            </p:blipFill>
            <p:spPr>
              <a:xfrm>
                <a:off x="3511820" y="3247285"/>
                <a:ext cx="1281235" cy="1472387"/>
              </a:xfrm>
              <a:prstGeom prst="rect">
                <a:avLst/>
              </a:prstGeom>
            </p:spPr>
          </p:pic>
        </p:grpSp>
        <p:sp>
          <p:nvSpPr>
            <p:cNvPr id="13" name="TextBox 12">
              <a:extLst>
                <a:ext uri="{FF2B5EF4-FFF2-40B4-BE49-F238E27FC236}">
                  <a16:creationId xmlns:a16="http://schemas.microsoft.com/office/drawing/2014/main" id="{941DA2C3-0B14-4D7F-AEC5-82133503A61C}"/>
                </a:ext>
              </a:extLst>
            </p:cNvPr>
            <p:cNvSpPr txBox="1"/>
            <p:nvPr/>
          </p:nvSpPr>
          <p:spPr>
            <a:xfrm>
              <a:off x="987138" y="4887640"/>
              <a:ext cx="6246836" cy="830997"/>
            </a:xfrm>
            <a:prstGeom prst="rect">
              <a:avLst/>
            </a:prstGeom>
            <a:noFill/>
          </p:spPr>
          <p:txBody>
            <a:bodyPr wrap="square" rtlCol="0">
              <a:spAutoFit/>
            </a:bodyPr>
            <a:lstStyle/>
            <a:p>
              <a:r>
                <a:rPr lang="en-US" sz="2400" dirty="0">
                  <a:solidFill>
                    <a:schemeClr val="accent2">
                      <a:lumMod val="50000"/>
                    </a:schemeClr>
                  </a:solidFill>
                </a:rPr>
                <a:t>By far the largest participation of faculty and students from Columbia University!</a:t>
              </a:r>
            </a:p>
          </p:txBody>
        </p:sp>
      </p:grpSp>
    </p:spTree>
    <p:extLst>
      <p:ext uri="{BB962C8B-B14F-4D97-AF65-F5344CB8AC3E}">
        <p14:creationId xmlns:p14="http://schemas.microsoft.com/office/powerpoint/2010/main" val="243888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24BDEC-A3B5-4B0B-B4E7-65A88DF1AA9E}"/>
              </a:ext>
            </a:extLst>
          </p:cNvPr>
          <p:cNvSpPr txBox="1"/>
          <p:nvPr/>
        </p:nvSpPr>
        <p:spPr>
          <a:xfrm>
            <a:off x="105032" y="834758"/>
            <a:ext cx="2279821" cy="3293209"/>
          </a:xfrm>
          <a:prstGeom prst="rect">
            <a:avLst/>
          </a:prstGeom>
          <a:noFill/>
        </p:spPr>
        <p:txBody>
          <a:bodyPr wrap="square">
            <a:spAutoFit/>
          </a:bodyPr>
          <a:lstStyle/>
          <a:p>
            <a:r>
              <a:rPr lang="en-US" sz="1600" u="sng" dirty="0">
                <a:solidFill>
                  <a:schemeClr val="accent2">
                    <a:lumMod val="50000"/>
                  </a:schemeClr>
                </a:solidFill>
              </a:rPr>
              <a:t>APAM (12)</a:t>
            </a:r>
          </a:p>
          <a:p>
            <a:r>
              <a:rPr lang="en-US" sz="1600" b="0" dirty="0">
                <a:solidFill>
                  <a:schemeClr val="accent2">
                    <a:lumMod val="50000"/>
                  </a:schemeClr>
                </a:solidFill>
              </a:rPr>
              <a:t>Qiang Du</a:t>
            </a:r>
          </a:p>
          <a:p>
            <a:r>
              <a:rPr lang="en-US" sz="1600" b="0" dirty="0">
                <a:solidFill>
                  <a:schemeClr val="accent2">
                    <a:lumMod val="50000"/>
                  </a:schemeClr>
                </a:solidFill>
              </a:rPr>
              <a:t>Simon Billinge</a:t>
            </a:r>
          </a:p>
          <a:p>
            <a:r>
              <a:rPr lang="en-US" sz="1600" b="0" dirty="0">
                <a:solidFill>
                  <a:schemeClr val="accent2">
                    <a:lumMod val="50000"/>
                  </a:schemeClr>
                </a:solidFill>
              </a:rPr>
              <a:t>Kyle </a:t>
            </a:r>
            <a:r>
              <a:rPr lang="en-US" sz="1600" b="0" dirty="0" err="1">
                <a:solidFill>
                  <a:schemeClr val="accent2">
                    <a:lumMod val="50000"/>
                  </a:schemeClr>
                </a:solidFill>
              </a:rPr>
              <a:t>Mandli</a:t>
            </a:r>
            <a:endParaRPr lang="en-US" sz="1600" b="0" dirty="0">
              <a:solidFill>
                <a:schemeClr val="accent2">
                  <a:lumMod val="50000"/>
                </a:schemeClr>
              </a:solidFill>
            </a:endParaRPr>
          </a:p>
          <a:p>
            <a:r>
              <a:rPr lang="en-US" sz="1600" b="0" dirty="0">
                <a:solidFill>
                  <a:schemeClr val="accent2">
                    <a:lumMod val="50000"/>
                  </a:schemeClr>
                </a:solidFill>
              </a:rPr>
              <a:t>Chris </a:t>
            </a:r>
            <a:r>
              <a:rPr lang="en-US" sz="1600" b="0" dirty="0" err="1">
                <a:solidFill>
                  <a:schemeClr val="accent2">
                    <a:lumMod val="50000"/>
                  </a:schemeClr>
                </a:solidFill>
              </a:rPr>
              <a:t>Marianetti</a:t>
            </a:r>
            <a:endParaRPr lang="en-US" sz="1600" b="0" dirty="0">
              <a:solidFill>
                <a:schemeClr val="accent2">
                  <a:lumMod val="50000"/>
                </a:schemeClr>
              </a:solidFill>
            </a:endParaRPr>
          </a:p>
          <a:p>
            <a:r>
              <a:rPr lang="en-US" sz="1600" b="0" dirty="0" err="1">
                <a:solidFill>
                  <a:schemeClr val="accent2">
                    <a:lumMod val="50000"/>
                  </a:schemeClr>
                </a:solidFill>
              </a:rPr>
              <a:t>Kui</a:t>
            </a:r>
            <a:r>
              <a:rPr lang="en-US" sz="1600" b="0" dirty="0">
                <a:solidFill>
                  <a:schemeClr val="accent2">
                    <a:lumMod val="50000"/>
                  </a:schemeClr>
                </a:solidFill>
              </a:rPr>
              <a:t> Ren</a:t>
            </a:r>
          </a:p>
          <a:p>
            <a:r>
              <a:rPr lang="en-US" sz="1600" b="0" dirty="0" err="1">
                <a:solidFill>
                  <a:schemeClr val="accent2">
                    <a:lumMod val="50000"/>
                  </a:schemeClr>
                </a:solidFill>
              </a:rPr>
              <a:t>Donsub</a:t>
            </a:r>
            <a:r>
              <a:rPr lang="en-US" sz="1600" b="0" dirty="0">
                <a:solidFill>
                  <a:schemeClr val="accent2">
                    <a:lumMod val="50000"/>
                  </a:schemeClr>
                </a:solidFill>
              </a:rPr>
              <a:t> Rim</a:t>
            </a:r>
          </a:p>
          <a:p>
            <a:r>
              <a:rPr lang="en-US" sz="1600" b="0" dirty="0">
                <a:solidFill>
                  <a:schemeClr val="accent2">
                    <a:lumMod val="50000"/>
                  </a:schemeClr>
                </a:solidFill>
              </a:rPr>
              <a:t>Marc Spiegelman</a:t>
            </a:r>
          </a:p>
          <a:p>
            <a:r>
              <a:rPr lang="en-US" sz="1600" b="0" dirty="0">
                <a:solidFill>
                  <a:schemeClr val="accent2">
                    <a:lumMod val="50000"/>
                  </a:schemeClr>
                </a:solidFill>
              </a:rPr>
              <a:t>Michael </a:t>
            </a:r>
            <a:r>
              <a:rPr lang="en-US" sz="1600" b="0" dirty="0" err="1">
                <a:solidFill>
                  <a:schemeClr val="accent2">
                    <a:lumMod val="50000"/>
                  </a:schemeClr>
                </a:solidFill>
              </a:rPr>
              <a:t>Tippett</a:t>
            </a:r>
            <a:endParaRPr lang="en-US" sz="1600" b="0" dirty="0">
              <a:solidFill>
                <a:schemeClr val="accent2">
                  <a:lumMod val="50000"/>
                </a:schemeClr>
              </a:solidFill>
            </a:endParaRPr>
          </a:p>
          <a:p>
            <a:r>
              <a:rPr lang="en-US" sz="1600" b="0" dirty="0">
                <a:solidFill>
                  <a:schemeClr val="accent2">
                    <a:lumMod val="50000"/>
                  </a:schemeClr>
                </a:solidFill>
              </a:rPr>
              <a:t>Michael Weinstein</a:t>
            </a:r>
          </a:p>
          <a:p>
            <a:r>
              <a:rPr lang="en-US" sz="1600" b="0" dirty="0">
                <a:solidFill>
                  <a:schemeClr val="accent2">
                    <a:lumMod val="50000"/>
                  </a:schemeClr>
                </a:solidFill>
              </a:rPr>
              <a:t>Lorenzo </a:t>
            </a:r>
            <a:r>
              <a:rPr lang="en-US" sz="1600" b="0" dirty="0" err="1">
                <a:solidFill>
                  <a:schemeClr val="accent2">
                    <a:lumMod val="50000"/>
                  </a:schemeClr>
                </a:solidFill>
              </a:rPr>
              <a:t>Polvani</a:t>
            </a:r>
            <a:endParaRPr lang="en-US" sz="1600" b="0" dirty="0">
              <a:solidFill>
                <a:schemeClr val="accent2">
                  <a:lumMod val="50000"/>
                </a:schemeClr>
              </a:solidFill>
            </a:endParaRPr>
          </a:p>
          <a:p>
            <a:r>
              <a:rPr lang="en-US" sz="1600" b="0" dirty="0">
                <a:solidFill>
                  <a:schemeClr val="accent2">
                    <a:lumMod val="50000"/>
                  </a:schemeClr>
                </a:solidFill>
              </a:rPr>
              <a:t>Adam Sobel</a:t>
            </a:r>
          </a:p>
          <a:p>
            <a:r>
              <a:rPr lang="en-US" sz="1600" b="0" dirty="0">
                <a:solidFill>
                  <a:schemeClr val="accent2">
                    <a:lumMod val="50000"/>
                  </a:schemeClr>
                </a:solidFill>
              </a:rPr>
              <a:t>Renata Wentzcovitch</a:t>
            </a:r>
          </a:p>
        </p:txBody>
      </p:sp>
      <p:sp>
        <p:nvSpPr>
          <p:cNvPr id="7" name="TextBox 6">
            <a:extLst>
              <a:ext uri="{FF2B5EF4-FFF2-40B4-BE49-F238E27FC236}">
                <a16:creationId xmlns:a16="http://schemas.microsoft.com/office/drawing/2014/main" id="{542E456F-15CF-4DBD-93F6-5220DC32CF2B}"/>
              </a:ext>
            </a:extLst>
          </p:cNvPr>
          <p:cNvSpPr txBox="1"/>
          <p:nvPr/>
        </p:nvSpPr>
        <p:spPr>
          <a:xfrm>
            <a:off x="2558237" y="841005"/>
            <a:ext cx="2119183" cy="1569660"/>
          </a:xfrm>
          <a:prstGeom prst="rect">
            <a:avLst/>
          </a:prstGeom>
          <a:noFill/>
        </p:spPr>
        <p:txBody>
          <a:bodyPr wrap="square">
            <a:spAutoFit/>
          </a:bodyPr>
          <a:lstStyle/>
          <a:p>
            <a:r>
              <a:rPr lang="en-US" sz="1600" dirty="0">
                <a:solidFill>
                  <a:schemeClr val="accent2">
                    <a:lumMod val="50000"/>
                  </a:schemeClr>
                </a:solidFill>
              </a:rPr>
              <a:t>BME (5)</a:t>
            </a:r>
          </a:p>
          <a:p>
            <a:r>
              <a:rPr lang="en-US" sz="1600" b="0" dirty="0">
                <a:solidFill>
                  <a:schemeClr val="accent2">
                    <a:lumMod val="50000"/>
                  </a:schemeClr>
                </a:solidFill>
              </a:rPr>
              <a:t>Tal </a:t>
            </a:r>
            <a:r>
              <a:rPr lang="en-US" sz="1600" b="0" dirty="0" err="1">
                <a:solidFill>
                  <a:schemeClr val="accent2">
                    <a:lumMod val="50000"/>
                  </a:schemeClr>
                </a:solidFill>
              </a:rPr>
              <a:t>Danino</a:t>
            </a:r>
            <a:endParaRPr lang="en-US" sz="1600" b="0" dirty="0">
              <a:solidFill>
                <a:schemeClr val="accent2">
                  <a:lumMod val="50000"/>
                </a:schemeClr>
              </a:solidFill>
            </a:endParaRPr>
          </a:p>
          <a:p>
            <a:r>
              <a:rPr lang="en-US" sz="1600" b="0" dirty="0">
                <a:solidFill>
                  <a:schemeClr val="accent2">
                    <a:lumMod val="50000"/>
                  </a:schemeClr>
                </a:solidFill>
              </a:rPr>
              <a:t>Andreas H. Hielscher</a:t>
            </a:r>
          </a:p>
          <a:p>
            <a:r>
              <a:rPr lang="en-US" sz="1600" b="0" dirty="0">
                <a:solidFill>
                  <a:schemeClr val="accent2">
                    <a:lumMod val="50000"/>
                  </a:schemeClr>
                </a:solidFill>
              </a:rPr>
              <a:t>Andrew Laine</a:t>
            </a:r>
          </a:p>
          <a:p>
            <a:r>
              <a:rPr lang="en-US" sz="1600" b="0" dirty="0">
                <a:solidFill>
                  <a:schemeClr val="accent2">
                    <a:lumMod val="50000"/>
                  </a:schemeClr>
                </a:solidFill>
              </a:rPr>
              <a:t>Barclay Morrison III</a:t>
            </a:r>
          </a:p>
          <a:p>
            <a:r>
              <a:rPr lang="en-US" sz="1600" b="0" dirty="0">
                <a:solidFill>
                  <a:schemeClr val="accent2">
                    <a:lumMod val="50000"/>
                  </a:schemeClr>
                </a:solidFill>
              </a:rPr>
              <a:t>Paul </a:t>
            </a:r>
            <a:r>
              <a:rPr lang="en-US" sz="1600" b="0" dirty="0" err="1">
                <a:solidFill>
                  <a:schemeClr val="accent2">
                    <a:lumMod val="50000"/>
                  </a:schemeClr>
                </a:solidFill>
              </a:rPr>
              <a:t>Sajda</a:t>
            </a:r>
            <a:endParaRPr lang="en-US" sz="1600" b="0" dirty="0">
              <a:solidFill>
                <a:schemeClr val="accent2">
                  <a:lumMod val="50000"/>
                </a:schemeClr>
              </a:solidFill>
            </a:endParaRPr>
          </a:p>
        </p:txBody>
      </p:sp>
      <p:sp>
        <p:nvSpPr>
          <p:cNvPr id="9" name="TextBox 8">
            <a:extLst>
              <a:ext uri="{FF2B5EF4-FFF2-40B4-BE49-F238E27FC236}">
                <a16:creationId xmlns:a16="http://schemas.microsoft.com/office/drawing/2014/main" id="{AC9FA06B-9114-45B9-83C2-864AFEC7FE94}"/>
              </a:ext>
            </a:extLst>
          </p:cNvPr>
          <p:cNvSpPr txBox="1"/>
          <p:nvPr/>
        </p:nvSpPr>
        <p:spPr>
          <a:xfrm>
            <a:off x="2452817" y="2499809"/>
            <a:ext cx="2119183" cy="1569660"/>
          </a:xfrm>
          <a:prstGeom prst="rect">
            <a:avLst/>
          </a:prstGeom>
          <a:noFill/>
        </p:spPr>
        <p:txBody>
          <a:bodyPr wrap="square">
            <a:spAutoFit/>
          </a:bodyPr>
          <a:lstStyle/>
          <a:p>
            <a:r>
              <a:rPr lang="en-US" sz="1600" dirty="0">
                <a:solidFill>
                  <a:schemeClr val="accent2">
                    <a:lumMod val="50000"/>
                  </a:schemeClr>
                </a:solidFill>
              </a:rPr>
              <a:t>CHEM (4)</a:t>
            </a:r>
          </a:p>
          <a:p>
            <a:r>
              <a:rPr lang="en-US" sz="1600" b="0" dirty="0">
                <a:solidFill>
                  <a:schemeClr val="accent2">
                    <a:lumMod val="50000"/>
                  </a:schemeClr>
                </a:solidFill>
              </a:rPr>
              <a:t>Chris Boyce</a:t>
            </a:r>
          </a:p>
          <a:p>
            <a:r>
              <a:rPr lang="en-US" sz="1600" b="0" dirty="0" err="1">
                <a:solidFill>
                  <a:schemeClr val="accent2">
                    <a:lumMod val="50000"/>
                  </a:schemeClr>
                </a:solidFill>
              </a:rPr>
              <a:t>Sanat</a:t>
            </a:r>
            <a:r>
              <a:rPr lang="en-US" sz="1600" b="0" dirty="0">
                <a:solidFill>
                  <a:schemeClr val="accent2">
                    <a:lumMod val="50000"/>
                  </a:schemeClr>
                </a:solidFill>
              </a:rPr>
              <a:t> Kumar</a:t>
            </a:r>
          </a:p>
          <a:p>
            <a:r>
              <a:rPr lang="en-US" sz="1600" b="0" dirty="0">
                <a:solidFill>
                  <a:schemeClr val="accent2">
                    <a:lumMod val="50000"/>
                  </a:schemeClr>
                </a:solidFill>
              </a:rPr>
              <a:t>Venkat </a:t>
            </a:r>
            <a:r>
              <a:rPr lang="en-US" sz="1600" b="0" dirty="0" err="1">
                <a:solidFill>
                  <a:schemeClr val="accent2">
                    <a:lumMod val="50000"/>
                  </a:schemeClr>
                </a:solidFill>
              </a:rPr>
              <a:t>Venkatasubramanian</a:t>
            </a:r>
            <a:endParaRPr lang="en-US" sz="1600" b="0" dirty="0">
              <a:solidFill>
                <a:schemeClr val="accent2">
                  <a:lumMod val="50000"/>
                </a:schemeClr>
              </a:solidFill>
            </a:endParaRPr>
          </a:p>
          <a:p>
            <a:r>
              <a:rPr lang="en-US" sz="1600" b="0" dirty="0">
                <a:solidFill>
                  <a:schemeClr val="accent2">
                    <a:lumMod val="50000"/>
                  </a:schemeClr>
                </a:solidFill>
              </a:rPr>
              <a:t>Alan West</a:t>
            </a:r>
          </a:p>
        </p:txBody>
      </p:sp>
      <p:sp>
        <p:nvSpPr>
          <p:cNvPr id="12" name="TextBox 11">
            <a:extLst>
              <a:ext uri="{FF2B5EF4-FFF2-40B4-BE49-F238E27FC236}">
                <a16:creationId xmlns:a16="http://schemas.microsoft.com/office/drawing/2014/main" id="{3F4CD108-84FE-41F1-978C-BF95BE603AE7}"/>
              </a:ext>
            </a:extLst>
          </p:cNvPr>
          <p:cNvSpPr txBox="1"/>
          <p:nvPr/>
        </p:nvSpPr>
        <p:spPr>
          <a:xfrm>
            <a:off x="361435" y="4209275"/>
            <a:ext cx="2526957" cy="2554545"/>
          </a:xfrm>
          <a:prstGeom prst="rect">
            <a:avLst/>
          </a:prstGeom>
          <a:noFill/>
        </p:spPr>
        <p:txBody>
          <a:bodyPr wrap="square">
            <a:spAutoFit/>
          </a:bodyPr>
          <a:lstStyle/>
          <a:p>
            <a:r>
              <a:rPr lang="en-US" sz="1600" dirty="0">
                <a:solidFill>
                  <a:schemeClr val="accent2">
                    <a:lumMod val="50000"/>
                  </a:schemeClr>
                </a:solidFill>
              </a:rPr>
              <a:t>CEEM (9)</a:t>
            </a:r>
          </a:p>
          <a:p>
            <a:r>
              <a:rPr lang="en-US" sz="1600" b="0" dirty="0">
                <a:solidFill>
                  <a:schemeClr val="accent2">
                    <a:lumMod val="50000"/>
                  </a:schemeClr>
                </a:solidFill>
              </a:rPr>
              <a:t>Jacob Fish</a:t>
            </a:r>
          </a:p>
          <a:p>
            <a:r>
              <a:rPr lang="en-US" sz="1600" b="0" dirty="0">
                <a:solidFill>
                  <a:schemeClr val="accent2">
                    <a:lumMod val="50000"/>
                  </a:schemeClr>
                </a:solidFill>
              </a:rPr>
              <a:t>Marco Giometto</a:t>
            </a:r>
          </a:p>
          <a:p>
            <a:r>
              <a:rPr lang="en-US" sz="1600" b="0" dirty="0">
                <a:solidFill>
                  <a:schemeClr val="accent2">
                    <a:lumMod val="50000"/>
                  </a:schemeClr>
                </a:solidFill>
              </a:rPr>
              <a:t>Ioannis </a:t>
            </a:r>
            <a:r>
              <a:rPr lang="en-US" sz="1600" b="0" dirty="0" err="1">
                <a:solidFill>
                  <a:schemeClr val="accent2">
                    <a:lumMod val="50000"/>
                  </a:schemeClr>
                </a:solidFill>
              </a:rPr>
              <a:t>Kougioumtzoglou</a:t>
            </a:r>
            <a:endParaRPr lang="en-US" sz="1600" b="0" dirty="0">
              <a:solidFill>
                <a:schemeClr val="accent2">
                  <a:lumMod val="50000"/>
                </a:schemeClr>
              </a:solidFill>
            </a:endParaRPr>
          </a:p>
          <a:p>
            <a:r>
              <a:rPr lang="en-US" sz="1600" b="0" dirty="0" err="1">
                <a:solidFill>
                  <a:schemeClr val="accent2">
                    <a:lumMod val="50000"/>
                  </a:schemeClr>
                </a:solidFill>
              </a:rPr>
              <a:t>Waiching</a:t>
            </a:r>
            <a:r>
              <a:rPr lang="en-US" sz="1600" b="0" dirty="0">
                <a:solidFill>
                  <a:schemeClr val="accent2">
                    <a:lumMod val="50000"/>
                  </a:schemeClr>
                </a:solidFill>
              </a:rPr>
              <a:t> Sun</a:t>
            </a:r>
          </a:p>
          <a:p>
            <a:r>
              <a:rPr lang="en-US" sz="1600" b="0" dirty="0">
                <a:solidFill>
                  <a:schemeClr val="accent2">
                    <a:lumMod val="50000"/>
                  </a:schemeClr>
                </a:solidFill>
              </a:rPr>
              <a:t>Haim Waisman</a:t>
            </a:r>
          </a:p>
          <a:p>
            <a:r>
              <a:rPr lang="en-US" sz="1600" b="0" dirty="0" err="1">
                <a:solidFill>
                  <a:schemeClr val="accent2">
                    <a:lumMod val="50000"/>
                  </a:schemeClr>
                </a:solidFill>
              </a:rPr>
              <a:t>Huiming</a:t>
            </a:r>
            <a:r>
              <a:rPr lang="en-US" sz="1600" b="0" dirty="0">
                <a:solidFill>
                  <a:schemeClr val="accent2">
                    <a:lumMod val="50000"/>
                  </a:schemeClr>
                </a:solidFill>
              </a:rPr>
              <a:t> Yin</a:t>
            </a:r>
          </a:p>
          <a:p>
            <a:r>
              <a:rPr lang="en-US" sz="1600" b="0" dirty="0">
                <a:solidFill>
                  <a:schemeClr val="accent2">
                    <a:lumMod val="50000"/>
                  </a:schemeClr>
                </a:solidFill>
              </a:rPr>
              <a:t>George Deodatis</a:t>
            </a:r>
          </a:p>
          <a:p>
            <a:r>
              <a:rPr lang="en-US" sz="1600" b="0" dirty="0">
                <a:solidFill>
                  <a:schemeClr val="accent2">
                    <a:lumMod val="50000"/>
                  </a:schemeClr>
                </a:solidFill>
              </a:rPr>
              <a:t>Raimondo Betti</a:t>
            </a:r>
          </a:p>
          <a:p>
            <a:r>
              <a:rPr lang="en-US" sz="1600" b="0" dirty="0">
                <a:solidFill>
                  <a:schemeClr val="accent2">
                    <a:lumMod val="50000"/>
                  </a:schemeClr>
                </a:solidFill>
              </a:rPr>
              <a:t>Addis Kidane</a:t>
            </a:r>
          </a:p>
        </p:txBody>
      </p:sp>
      <p:sp>
        <p:nvSpPr>
          <p:cNvPr id="14" name="TextBox 13">
            <a:extLst>
              <a:ext uri="{FF2B5EF4-FFF2-40B4-BE49-F238E27FC236}">
                <a16:creationId xmlns:a16="http://schemas.microsoft.com/office/drawing/2014/main" id="{1DB7BCBB-BD18-4331-AD5F-51BB4BCB1036}"/>
              </a:ext>
            </a:extLst>
          </p:cNvPr>
          <p:cNvSpPr txBox="1"/>
          <p:nvPr/>
        </p:nvSpPr>
        <p:spPr>
          <a:xfrm>
            <a:off x="2600327" y="5833361"/>
            <a:ext cx="1624911" cy="830997"/>
          </a:xfrm>
          <a:prstGeom prst="rect">
            <a:avLst/>
          </a:prstGeom>
          <a:noFill/>
        </p:spPr>
        <p:txBody>
          <a:bodyPr wrap="square">
            <a:spAutoFit/>
          </a:bodyPr>
          <a:lstStyle/>
          <a:p>
            <a:r>
              <a:rPr lang="en-US" sz="1600" dirty="0">
                <a:solidFill>
                  <a:schemeClr val="accent2">
                    <a:lumMod val="50000"/>
                  </a:schemeClr>
                </a:solidFill>
              </a:rPr>
              <a:t>CS (2)</a:t>
            </a:r>
          </a:p>
          <a:p>
            <a:r>
              <a:rPr lang="en-US" sz="1600" b="0" dirty="0">
                <a:solidFill>
                  <a:schemeClr val="accent2">
                    <a:lumMod val="50000"/>
                  </a:schemeClr>
                </a:solidFill>
              </a:rPr>
              <a:t>Steven </a:t>
            </a:r>
            <a:r>
              <a:rPr lang="en-US" sz="1600" b="0" dirty="0" err="1">
                <a:solidFill>
                  <a:schemeClr val="accent2">
                    <a:lumMod val="50000"/>
                  </a:schemeClr>
                </a:solidFill>
              </a:rPr>
              <a:t>Feiner</a:t>
            </a:r>
            <a:endParaRPr lang="en-US" sz="1600" b="0" dirty="0">
              <a:solidFill>
                <a:schemeClr val="accent2">
                  <a:lumMod val="50000"/>
                </a:schemeClr>
              </a:solidFill>
            </a:endParaRPr>
          </a:p>
          <a:p>
            <a:r>
              <a:rPr lang="en-US" sz="1600" b="0" dirty="0" err="1">
                <a:solidFill>
                  <a:schemeClr val="accent2">
                    <a:lumMod val="50000"/>
                  </a:schemeClr>
                </a:solidFill>
              </a:rPr>
              <a:t>Changxi</a:t>
            </a:r>
            <a:r>
              <a:rPr lang="en-US" sz="1600" b="0" dirty="0">
                <a:solidFill>
                  <a:schemeClr val="accent2">
                    <a:lumMod val="50000"/>
                  </a:schemeClr>
                </a:solidFill>
              </a:rPr>
              <a:t> Zheng</a:t>
            </a:r>
          </a:p>
        </p:txBody>
      </p:sp>
      <p:sp>
        <p:nvSpPr>
          <p:cNvPr id="16" name="TextBox 15">
            <a:extLst>
              <a:ext uri="{FF2B5EF4-FFF2-40B4-BE49-F238E27FC236}">
                <a16:creationId xmlns:a16="http://schemas.microsoft.com/office/drawing/2014/main" id="{1F8522E3-0615-4632-B2B9-3D831C49D23D}"/>
              </a:ext>
            </a:extLst>
          </p:cNvPr>
          <p:cNvSpPr txBox="1"/>
          <p:nvPr/>
        </p:nvSpPr>
        <p:spPr>
          <a:xfrm>
            <a:off x="5200651" y="5340883"/>
            <a:ext cx="1757748" cy="1569660"/>
          </a:xfrm>
          <a:prstGeom prst="rect">
            <a:avLst/>
          </a:prstGeom>
          <a:noFill/>
        </p:spPr>
        <p:txBody>
          <a:bodyPr wrap="square">
            <a:spAutoFit/>
          </a:bodyPr>
          <a:lstStyle/>
          <a:p>
            <a:r>
              <a:rPr lang="en-US" sz="1600" dirty="0">
                <a:solidFill>
                  <a:schemeClr val="accent2">
                    <a:lumMod val="50000"/>
                  </a:schemeClr>
                </a:solidFill>
              </a:rPr>
              <a:t>EEE(5)</a:t>
            </a:r>
          </a:p>
          <a:p>
            <a:r>
              <a:rPr lang="en-US" sz="1600" b="0" dirty="0">
                <a:solidFill>
                  <a:schemeClr val="accent2">
                    <a:lumMod val="50000"/>
                  </a:schemeClr>
                </a:solidFill>
              </a:rPr>
              <a:t>Xi Chen</a:t>
            </a:r>
          </a:p>
          <a:p>
            <a:r>
              <a:rPr lang="en-US" sz="1600" b="0" dirty="0">
                <a:solidFill>
                  <a:schemeClr val="accent2">
                    <a:lumMod val="50000"/>
                  </a:schemeClr>
                </a:solidFill>
              </a:rPr>
              <a:t>Pierre </a:t>
            </a:r>
            <a:r>
              <a:rPr lang="en-US" sz="1600" b="0" dirty="0" err="1">
                <a:solidFill>
                  <a:schemeClr val="accent2">
                    <a:lumMod val="50000"/>
                  </a:schemeClr>
                </a:solidFill>
              </a:rPr>
              <a:t>Gentine</a:t>
            </a:r>
            <a:endParaRPr lang="en-US" sz="1600" b="0" dirty="0">
              <a:solidFill>
                <a:schemeClr val="accent2">
                  <a:lumMod val="50000"/>
                </a:schemeClr>
              </a:solidFill>
            </a:endParaRPr>
          </a:p>
          <a:p>
            <a:r>
              <a:rPr lang="en-US" sz="1600" b="0" dirty="0">
                <a:solidFill>
                  <a:schemeClr val="accent2">
                    <a:lumMod val="50000"/>
                  </a:schemeClr>
                </a:solidFill>
              </a:rPr>
              <a:t>Ryan </a:t>
            </a:r>
            <a:r>
              <a:rPr lang="en-US" sz="1600" b="0" dirty="0" err="1">
                <a:solidFill>
                  <a:schemeClr val="accent2">
                    <a:lumMod val="50000"/>
                  </a:schemeClr>
                </a:solidFill>
              </a:rPr>
              <a:t>Abernathey</a:t>
            </a:r>
            <a:r>
              <a:rPr lang="en-US" sz="1600" b="0" dirty="0">
                <a:solidFill>
                  <a:schemeClr val="accent2">
                    <a:lumMod val="50000"/>
                  </a:schemeClr>
                </a:solidFill>
              </a:rPr>
              <a:t> </a:t>
            </a:r>
          </a:p>
          <a:p>
            <a:r>
              <a:rPr lang="en-US" sz="1600" b="0" dirty="0">
                <a:solidFill>
                  <a:schemeClr val="accent2">
                    <a:lumMod val="50000"/>
                  </a:schemeClr>
                </a:solidFill>
              </a:rPr>
              <a:t>Upmanu Lall</a:t>
            </a:r>
          </a:p>
          <a:p>
            <a:r>
              <a:rPr lang="en-US" sz="1600" b="0" dirty="0">
                <a:solidFill>
                  <a:schemeClr val="accent2">
                    <a:lumMod val="50000"/>
                  </a:schemeClr>
                </a:solidFill>
              </a:rPr>
              <a:t>Bolun Xu</a:t>
            </a:r>
          </a:p>
        </p:txBody>
      </p:sp>
      <p:sp>
        <p:nvSpPr>
          <p:cNvPr id="18" name="TextBox 17">
            <a:extLst>
              <a:ext uri="{FF2B5EF4-FFF2-40B4-BE49-F238E27FC236}">
                <a16:creationId xmlns:a16="http://schemas.microsoft.com/office/drawing/2014/main" id="{C3469523-6382-4FC0-A756-D3A844AE5372}"/>
              </a:ext>
            </a:extLst>
          </p:cNvPr>
          <p:cNvSpPr txBox="1"/>
          <p:nvPr/>
        </p:nvSpPr>
        <p:spPr>
          <a:xfrm>
            <a:off x="2966499" y="4123895"/>
            <a:ext cx="2014148" cy="1569660"/>
          </a:xfrm>
          <a:prstGeom prst="rect">
            <a:avLst/>
          </a:prstGeom>
          <a:noFill/>
        </p:spPr>
        <p:txBody>
          <a:bodyPr wrap="square">
            <a:spAutoFit/>
          </a:bodyPr>
          <a:lstStyle/>
          <a:p>
            <a:r>
              <a:rPr lang="en-US" sz="1600" dirty="0">
                <a:solidFill>
                  <a:schemeClr val="accent2">
                    <a:lumMod val="50000"/>
                  </a:schemeClr>
                </a:solidFill>
              </a:rPr>
              <a:t>EE (5)</a:t>
            </a:r>
          </a:p>
          <a:p>
            <a:r>
              <a:rPr lang="en-US" sz="1600" b="0" dirty="0">
                <a:solidFill>
                  <a:schemeClr val="accent2">
                    <a:lumMod val="50000"/>
                  </a:schemeClr>
                </a:solidFill>
              </a:rPr>
              <a:t>Dimitris </a:t>
            </a:r>
            <a:r>
              <a:rPr lang="en-US" sz="1600" b="0" dirty="0" err="1">
                <a:solidFill>
                  <a:schemeClr val="accent2">
                    <a:lumMod val="50000"/>
                  </a:schemeClr>
                </a:solidFill>
              </a:rPr>
              <a:t>Anastassiou</a:t>
            </a:r>
            <a:endParaRPr lang="en-US" sz="1600" b="0" dirty="0">
              <a:solidFill>
                <a:schemeClr val="accent2">
                  <a:lumMod val="50000"/>
                </a:schemeClr>
              </a:solidFill>
            </a:endParaRPr>
          </a:p>
          <a:p>
            <a:r>
              <a:rPr lang="en-US" sz="1600" b="0" dirty="0" err="1">
                <a:solidFill>
                  <a:schemeClr val="accent2">
                    <a:lumMod val="50000"/>
                  </a:schemeClr>
                </a:solidFill>
              </a:rPr>
              <a:t>Aurel</a:t>
            </a:r>
            <a:r>
              <a:rPr lang="en-US" sz="1600" b="0" dirty="0">
                <a:solidFill>
                  <a:schemeClr val="accent2">
                    <a:lumMod val="50000"/>
                  </a:schemeClr>
                </a:solidFill>
              </a:rPr>
              <a:t> Lazar</a:t>
            </a:r>
          </a:p>
          <a:p>
            <a:r>
              <a:rPr lang="en-US" sz="1600" b="0" dirty="0">
                <a:solidFill>
                  <a:schemeClr val="accent2">
                    <a:lumMod val="50000"/>
                  </a:schemeClr>
                </a:solidFill>
              </a:rPr>
              <a:t>Zoran Kostic </a:t>
            </a:r>
          </a:p>
          <a:p>
            <a:r>
              <a:rPr lang="en-US" sz="1600" b="0" dirty="0" err="1">
                <a:solidFill>
                  <a:schemeClr val="accent2">
                    <a:lumMod val="50000"/>
                  </a:schemeClr>
                </a:solidFill>
              </a:rPr>
              <a:t>Mingoo</a:t>
            </a:r>
            <a:r>
              <a:rPr lang="en-US" sz="1600" b="0" dirty="0">
                <a:solidFill>
                  <a:schemeClr val="accent2">
                    <a:lumMod val="50000"/>
                  </a:schemeClr>
                </a:solidFill>
              </a:rPr>
              <a:t> Seok </a:t>
            </a:r>
          </a:p>
          <a:p>
            <a:r>
              <a:rPr lang="en-US" sz="1600" b="0" dirty="0">
                <a:solidFill>
                  <a:schemeClr val="accent2">
                    <a:lumMod val="50000"/>
                  </a:schemeClr>
                </a:solidFill>
              </a:rPr>
              <a:t>Predrag </a:t>
            </a:r>
            <a:r>
              <a:rPr lang="en-US" sz="1600" b="0" dirty="0" err="1">
                <a:solidFill>
                  <a:schemeClr val="accent2">
                    <a:lumMod val="50000"/>
                  </a:schemeClr>
                </a:solidFill>
              </a:rPr>
              <a:t>Jelenkovic</a:t>
            </a:r>
            <a:r>
              <a:rPr lang="en-US" sz="1600" b="0" dirty="0">
                <a:solidFill>
                  <a:schemeClr val="accent2">
                    <a:lumMod val="50000"/>
                  </a:schemeClr>
                </a:solidFill>
              </a:rPr>
              <a:t> </a:t>
            </a:r>
          </a:p>
        </p:txBody>
      </p:sp>
      <p:sp>
        <p:nvSpPr>
          <p:cNvPr id="20" name="TextBox 19">
            <a:extLst>
              <a:ext uri="{FF2B5EF4-FFF2-40B4-BE49-F238E27FC236}">
                <a16:creationId xmlns:a16="http://schemas.microsoft.com/office/drawing/2014/main" id="{BE694F6E-3BF1-4435-88E8-A1E050AD1B82}"/>
              </a:ext>
            </a:extLst>
          </p:cNvPr>
          <p:cNvSpPr txBox="1"/>
          <p:nvPr/>
        </p:nvSpPr>
        <p:spPr>
          <a:xfrm>
            <a:off x="5562293" y="2915307"/>
            <a:ext cx="1757748" cy="2308324"/>
          </a:xfrm>
          <a:prstGeom prst="rect">
            <a:avLst/>
          </a:prstGeom>
          <a:noFill/>
        </p:spPr>
        <p:txBody>
          <a:bodyPr wrap="square">
            <a:spAutoFit/>
          </a:bodyPr>
          <a:lstStyle/>
          <a:p>
            <a:r>
              <a:rPr lang="en-US" sz="1600" dirty="0">
                <a:solidFill>
                  <a:schemeClr val="accent2">
                    <a:lumMod val="50000"/>
                  </a:schemeClr>
                </a:solidFill>
              </a:rPr>
              <a:t>IEOR (8)</a:t>
            </a:r>
          </a:p>
          <a:p>
            <a:r>
              <a:rPr lang="en-US" sz="1600" b="0" dirty="0">
                <a:solidFill>
                  <a:schemeClr val="accent2">
                    <a:lumMod val="50000"/>
                  </a:schemeClr>
                </a:solidFill>
              </a:rPr>
              <a:t>Ton </a:t>
            </a:r>
            <a:r>
              <a:rPr lang="en-US" sz="1600" b="0" dirty="0" err="1">
                <a:solidFill>
                  <a:schemeClr val="accent2">
                    <a:lumMod val="50000"/>
                  </a:schemeClr>
                </a:solidFill>
              </a:rPr>
              <a:t>Dieker</a:t>
            </a:r>
            <a:endParaRPr lang="en-US" sz="1600" b="0" dirty="0">
              <a:solidFill>
                <a:schemeClr val="accent2">
                  <a:lumMod val="50000"/>
                </a:schemeClr>
              </a:solidFill>
            </a:endParaRPr>
          </a:p>
          <a:p>
            <a:r>
              <a:rPr lang="en-US" sz="1600" b="0" dirty="0">
                <a:solidFill>
                  <a:schemeClr val="accent2">
                    <a:lumMod val="50000"/>
                  </a:schemeClr>
                </a:solidFill>
              </a:rPr>
              <a:t>Yuri Faenza</a:t>
            </a:r>
          </a:p>
          <a:p>
            <a:r>
              <a:rPr lang="en-US" sz="1600" b="0" dirty="0">
                <a:solidFill>
                  <a:schemeClr val="accent2">
                    <a:lumMod val="50000"/>
                  </a:schemeClr>
                </a:solidFill>
              </a:rPr>
              <a:t>Ali Hirsa</a:t>
            </a:r>
          </a:p>
          <a:p>
            <a:r>
              <a:rPr lang="en-US" sz="1600" b="0" dirty="0">
                <a:solidFill>
                  <a:schemeClr val="accent2">
                    <a:lumMod val="50000"/>
                  </a:schemeClr>
                </a:solidFill>
              </a:rPr>
              <a:t>Henry Lam</a:t>
            </a:r>
          </a:p>
          <a:p>
            <a:r>
              <a:rPr lang="en-US" sz="1600" b="0" dirty="0">
                <a:solidFill>
                  <a:schemeClr val="accent2">
                    <a:lumMod val="50000"/>
                  </a:schemeClr>
                </a:solidFill>
              </a:rPr>
              <a:t>Karl </a:t>
            </a:r>
            <a:r>
              <a:rPr lang="en-US" sz="1600" b="0" dirty="0" err="1">
                <a:solidFill>
                  <a:schemeClr val="accent2">
                    <a:lumMod val="50000"/>
                  </a:schemeClr>
                </a:solidFill>
              </a:rPr>
              <a:t>Sigman</a:t>
            </a:r>
            <a:endParaRPr lang="en-US" sz="1600" b="0" dirty="0">
              <a:solidFill>
                <a:schemeClr val="accent2">
                  <a:lumMod val="50000"/>
                </a:schemeClr>
              </a:solidFill>
            </a:endParaRPr>
          </a:p>
          <a:p>
            <a:r>
              <a:rPr lang="en-US" sz="1600" b="0" dirty="0">
                <a:solidFill>
                  <a:schemeClr val="accent2">
                    <a:lumMod val="50000"/>
                  </a:schemeClr>
                </a:solidFill>
              </a:rPr>
              <a:t>Van-Anh Truong</a:t>
            </a:r>
          </a:p>
          <a:p>
            <a:r>
              <a:rPr lang="en-US" sz="1600" b="0" dirty="0">
                <a:solidFill>
                  <a:schemeClr val="accent2">
                    <a:lumMod val="50000"/>
                  </a:schemeClr>
                </a:solidFill>
              </a:rPr>
              <a:t>Daniel </a:t>
            </a:r>
            <a:r>
              <a:rPr lang="en-US" sz="1600" b="0" dirty="0" err="1">
                <a:solidFill>
                  <a:schemeClr val="accent2">
                    <a:lumMod val="50000"/>
                  </a:schemeClr>
                </a:solidFill>
              </a:rPr>
              <a:t>Bienstock</a:t>
            </a:r>
            <a:endParaRPr lang="en-US" sz="1600" b="0" dirty="0">
              <a:solidFill>
                <a:schemeClr val="accent2">
                  <a:lumMod val="50000"/>
                </a:schemeClr>
              </a:solidFill>
            </a:endParaRPr>
          </a:p>
          <a:p>
            <a:r>
              <a:rPr lang="en-US" sz="1600" b="0" dirty="0">
                <a:solidFill>
                  <a:schemeClr val="accent2">
                    <a:lumMod val="50000"/>
                  </a:schemeClr>
                </a:solidFill>
              </a:rPr>
              <a:t>Clifford Stein</a:t>
            </a:r>
          </a:p>
        </p:txBody>
      </p:sp>
      <p:sp>
        <p:nvSpPr>
          <p:cNvPr id="22" name="TextBox 21">
            <a:extLst>
              <a:ext uri="{FF2B5EF4-FFF2-40B4-BE49-F238E27FC236}">
                <a16:creationId xmlns:a16="http://schemas.microsoft.com/office/drawing/2014/main" id="{AF36E255-5C53-41A9-8CA3-20286C64897D}"/>
              </a:ext>
            </a:extLst>
          </p:cNvPr>
          <p:cNvSpPr txBox="1"/>
          <p:nvPr/>
        </p:nvSpPr>
        <p:spPr>
          <a:xfrm>
            <a:off x="5035381" y="792115"/>
            <a:ext cx="2014148" cy="2062103"/>
          </a:xfrm>
          <a:prstGeom prst="rect">
            <a:avLst/>
          </a:prstGeom>
          <a:noFill/>
        </p:spPr>
        <p:txBody>
          <a:bodyPr wrap="square">
            <a:spAutoFit/>
          </a:bodyPr>
          <a:lstStyle/>
          <a:p>
            <a:r>
              <a:rPr lang="en-US" sz="1600" dirty="0">
                <a:solidFill>
                  <a:schemeClr val="accent2">
                    <a:lumMod val="50000"/>
                  </a:schemeClr>
                </a:solidFill>
              </a:rPr>
              <a:t>ME (7)</a:t>
            </a:r>
          </a:p>
          <a:p>
            <a:r>
              <a:rPr lang="en-US" sz="1600" b="0" dirty="0">
                <a:solidFill>
                  <a:schemeClr val="accent2">
                    <a:lumMod val="50000"/>
                  </a:schemeClr>
                </a:solidFill>
              </a:rPr>
              <a:t>Gerard A. Ateshian</a:t>
            </a:r>
          </a:p>
          <a:p>
            <a:r>
              <a:rPr lang="en-US" sz="1600" b="0" dirty="0">
                <a:solidFill>
                  <a:schemeClr val="accent2">
                    <a:lumMod val="50000"/>
                  </a:schemeClr>
                </a:solidFill>
              </a:rPr>
              <a:t>Michael P. Burke</a:t>
            </a:r>
          </a:p>
          <a:p>
            <a:r>
              <a:rPr lang="en-US" sz="1600" b="0" dirty="0" err="1">
                <a:solidFill>
                  <a:schemeClr val="accent2">
                    <a:lumMod val="50000"/>
                  </a:schemeClr>
                </a:solidFill>
              </a:rPr>
              <a:t>Matei</a:t>
            </a:r>
            <a:r>
              <a:rPr lang="en-US" sz="1600" b="0" dirty="0">
                <a:solidFill>
                  <a:schemeClr val="accent2">
                    <a:lumMod val="50000"/>
                  </a:schemeClr>
                </a:solidFill>
              </a:rPr>
              <a:t> </a:t>
            </a:r>
            <a:r>
              <a:rPr lang="en-US" sz="1600" b="0" dirty="0" err="1">
                <a:solidFill>
                  <a:schemeClr val="accent2">
                    <a:lumMod val="50000"/>
                  </a:schemeClr>
                </a:solidFill>
              </a:rPr>
              <a:t>Ciocarlie</a:t>
            </a:r>
            <a:endParaRPr lang="en-US" sz="1600" b="0" dirty="0">
              <a:solidFill>
                <a:schemeClr val="accent2">
                  <a:lumMod val="50000"/>
                </a:schemeClr>
              </a:solidFill>
            </a:endParaRPr>
          </a:p>
          <a:p>
            <a:r>
              <a:rPr lang="en-US" sz="1600" b="0" dirty="0">
                <a:solidFill>
                  <a:schemeClr val="accent2">
                    <a:lumMod val="50000"/>
                  </a:schemeClr>
                </a:solidFill>
              </a:rPr>
              <a:t>Jeffrey </a:t>
            </a:r>
            <a:r>
              <a:rPr lang="en-US" sz="1600" b="0" dirty="0" err="1">
                <a:solidFill>
                  <a:schemeClr val="accent2">
                    <a:lumMod val="50000"/>
                  </a:schemeClr>
                </a:solidFill>
              </a:rPr>
              <a:t>Kysar</a:t>
            </a:r>
            <a:endParaRPr lang="en-US" sz="1600" b="0" dirty="0">
              <a:solidFill>
                <a:schemeClr val="accent2">
                  <a:lumMod val="50000"/>
                </a:schemeClr>
              </a:solidFill>
            </a:endParaRPr>
          </a:p>
          <a:p>
            <a:r>
              <a:rPr lang="en-US" sz="1600" b="0" dirty="0">
                <a:solidFill>
                  <a:schemeClr val="accent2">
                    <a:lumMod val="50000"/>
                  </a:schemeClr>
                </a:solidFill>
              </a:rPr>
              <a:t>Hod Lipson</a:t>
            </a:r>
          </a:p>
          <a:p>
            <a:r>
              <a:rPr lang="en-US" sz="1600" b="0" dirty="0">
                <a:solidFill>
                  <a:schemeClr val="accent2">
                    <a:lumMod val="50000"/>
                  </a:schemeClr>
                </a:solidFill>
              </a:rPr>
              <a:t>Kristin Myers</a:t>
            </a:r>
          </a:p>
          <a:p>
            <a:r>
              <a:rPr lang="en-US" sz="1600" b="0" dirty="0">
                <a:solidFill>
                  <a:schemeClr val="accent2">
                    <a:lumMod val="50000"/>
                  </a:schemeClr>
                </a:solidFill>
              </a:rPr>
              <a:t>Vijay </a:t>
            </a:r>
            <a:r>
              <a:rPr lang="en-US" sz="1600" b="0" dirty="0" err="1">
                <a:solidFill>
                  <a:schemeClr val="accent2">
                    <a:lumMod val="50000"/>
                  </a:schemeClr>
                </a:solidFill>
              </a:rPr>
              <a:t>Vedula</a:t>
            </a:r>
            <a:endParaRPr lang="en-US" sz="1600" b="0" dirty="0">
              <a:solidFill>
                <a:schemeClr val="accent2">
                  <a:lumMod val="50000"/>
                </a:schemeClr>
              </a:solidFill>
            </a:endParaRPr>
          </a:p>
        </p:txBody>
      </p:sp>
      <p:sp>
        <p:nvSpPr>
          <p:cNvPr id="23" name="Rectangle 2">
            <a:extLst>
              <a:ext uri="{FF2B5EF4-FFF2-40B4-BE49-F238E27FC236}">
                <a16:creationId xmlns:a16="http://schemas.microsoft.com/office/drawing/2014/main" id="{825E47D1-B04C-4886-A831-60DA43E4B87F}"/>
              </a:ext>
            </a:extLst>
          </p:cNvPr>
          <p:cNvSpPr>
            <a:spLocks noChangeArrowheads="1"/>
          </p:cNvSpPr>
          <p:nvPr/>
        </p:nvSpPr>
        <p:spPr bwMode="auto">
          <a:xfrm>
            <a:off x="897618" y="89513"/>
            <a:ext cx="6151911"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solidFill>
                  <a:schemeClr val="accent2"/>
                </a:solidFill>
              </a:rPr>
              <a:t>iCSE (SEAS) faculty</a:t>
            </a:r>
            <a:endParaRPr lang="en-US" altLang="en-US" sz="3600" b="1" dirty="0">
              <a:solidFill>
                <a:schemeClr val="accent2"/>
              </a:solidFill>
            </a:endParaRPr>
          </a:p>
        </p:txBody>
      </p:sp>
    </p:spTree>
    <p:extLst>
      <p:ext uri="{BB962C8B-B14F-4D97-AF65-F5344CB8AC3E}">
        <p14:creationId xmlns:p14="http://schemas.microsoft.com/office/powerpoint/2010/main" val="110794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4CF2D7A-954B-457E-9BCA-95B59692F2ED}"/>
              </a:ext>
            </a:extLst>
          </p:cNvPr>
          <p:cNvGrpSpPr/>
          <p:nvPr/>
        </p:nvGrpSpPr>
        <p:grpSpPr>
          <a:xfrm>
            <a:off x="5042323" y="1423548"/>
            <a:ext cx="2827139" cy="2568009"/>
            <a:chOff x="5042323" y="1108228"/>
            <a:chExt cx="2827139" cy="2568009"/>
          </a:xfrm>
        </p:grpSpPr>
        <p:sp>
          <p:nvSpPr>
            <p:cNvPr id="17" name="Rectangle 16"/>
            <p:cNvSpPr/>
            <p:nvPr/>
          </p:nvSpPr>
          <p:spPr>
            <a:xfrm>
              <a:off x="5427746" y="1108228"/>
              <a:ext cx="2441117" cy="300082"/>
            </a:xfrm>
            <a:prstGeom prst="rect">
              <a:avLst/>
            </a:prstGeom>
            <a:solidFill>
              <a:schemeClr val="bg1"/>
            </a:solidFill>
          </p:spPr>
          <p:txBody>
            <a:bodyPr wrap="none">
              <a:spAutoFit/>
            </a:bodyPr>
            <a:lstStyle/>
            <a:p>
              <a:pPr defTabSz="685800" eaLnBrk="1" fontAlgn="auto" hangingPunct="1">
                <a:spcBef>
                  <a:spcPts val="0"/>
                </a:spcBef>
                <a:spcAft>
                  <a:spcPts val="0"/>
                </a:spcAft>
              </a:pPr>
              <a:r>
                <a:rPr lang="en-US" sz="1350" dirty="0">
                  <a:solidFill>
                    <a:srgbClr val="54A021">
                      <a:lumMod val="75000"/>
                    </a:srgbClr>
                  </a:solidFill>
                  <a:latin typeface="Trebuchet MS" panose="020B0603020202020204"/>
                </a:rPr>
                <a:t>iCSE Collaborative Research</a:t>
              </a:r>
            </a:p>
          </p:txBody>
        </p:sp>
        <p:pic>
          <p:nvPicPr>
            <p:cNvPr id="19" name="Picture 18"/>
            <p:cNvPicPr>
              <a:picLocks noChangeAspect="1"/>
            </p:cNvPicPr>
            <p:nvPr/>
          </p:nvPicPr>
          <p:blipFill>
            <a:blip r:embed="rId3"/>
            <a:stretch>
              <a:fillRect/>
            </a:stretch>
          </p:blipFill>
          <p:spPr>
            <a:xfrm>
              <a:off x="5042323" y="1358493"/>
              <a:ext cx="2827139" cy="2317744"/>
            </a:xfrm>
            <a:prstGeom prst="rect">
              <a:avLst/>
            </a:prstGeom>
          </p:spPr>
        </p:pic>
      </p:grpSp>
      <p:grpSp>
        <p:nvGrpSpPr>
          <p:cNvPr id="31" name="Group 30"/>
          <p:cNvGrpSpPr/>
          <p:nvPr/>
        </p:nvGrpSpPr>
        <p:grpSpPr>
          <a:xfrm>
            <a:off x="1706749" y="2426452"/>
            <a:ext cx="4822436" cy="2378412"/>
            <a:chOff x="1995628" y="2569478"/>
            <a:chExt cx="6429914" cy="3171216"/>
          </a:xfrm>
        </p:grpSpPr>
        <p:graphicFrame>
          <p:nvGraphicFramePr>
            <p:cNvPr id="30" name="Diagram 29"/>
            <p:cNvGraphicFramePr/>
            <p:nvPr/>
          </p:nvGraphicFramePr>
          <p:xfrm>
            <a:off x="1995628" y="2569478"/>
            <a:ext cx="6429914" cy="3171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Explosion 1 27"/>
            <p:cNvSpPr/>
            <p:nvPr/>
          </p:nvSpPr>
          <p:spPr>
            <a:xfrm>
              <a:off x="4618453" y="3915507"/>
              <a:ext cx="1268484" cy="765397"/>
            </a:xfrm>
            <a:prstGeom prst="irregularSeal1">
              <a:avLst/>
            </a:prstGeom>
            <a:solidFill>
              <a:schemeClr val="accent5">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err="1">
                  <a:solidFill>
                    <a:srgbClr val="54A021">
                      <a:lumMod val="75000"/>
                    </a:srgbClr>
                  </a:solidFill>
                  <a:latin typeface="Trebuchet MS" panose="020B0603020202020204"/>
                </a:rPr>
                <a:t>iCSE</a:t>
              </a:r>
              <a:endParaRPr lang="en-US" sz="1350" dirty="0">
                <a:solidFill>
                  <a:srgbClr val="54A021">
                    <a:lumMod val="75000"/>
                  </a:srgbClr>
                </a:solidFill>
                <a:latin typeface="Trebuchet MS" panose="020B0603020202020204"/>
              </a:endParaRPr>
            </a:p>
          </p:txBody>
        </p:sp>
      </p:grpSp>
      <p:grpSp>
        <p:nvGrpSpPr>
          <p:cNvPr id="5" name="Group 4">
            <a:extLst>
              <a:ext uri="{FF2B5EF4-FFF2-40B4-BE49-F238E27FC236}">
                <a16:creationId xmlns:a16="http://schemas.microsoft.com/office/drawing/2014/main" id="{483ABE2A-BE9F-4E1A-8823-D416AE6D0594}"/>
              </a:ext>
            </a:extLst>
          </p:cNvPr>
          <p:cNvGrpSpPr/>
          <p:nvPr/>
        </p:nvGrpSpPr>
        <p:grpSpPr>
          <a:xfrm>
            <a:off x="182146" y="4807161"/>
            <a:ext cx="6819795" cy="1670367"/>
            <a:chOff x="182146" y="4491841"/>
            <a:chExt cx="6819795" cy="1670367"/>
          </a:xfrm>
        </p:grpSpPr>
        <p:pic>
          <p:nvPicPr>
            <p:cNvPr id="1026" name="Picture 2" descr="Image result for report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82959" y="4655230"/>
              <a:ext cx="1068706" cy="1269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ientific softwa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101" y="4685759"/>
              <a:ext cx="2007394" cy="127873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rot="1119701">
              <a:off x="2099394" y="5216034"/>
              <a:ext cx="937727" cy="300082"/>
            </a:xfrm>
            <a:prstGeom prst="rect">
              <a:avLst/>
            </a:prstGeom>
            <a:noFill/>
          </p:spPr>
          <p:txBody>
            <a:bodyPr wrap="square" rtlCol="0">
              <a:spAutoFit/>
            </a:bodyPr>
            <a:lstStyle/>
            <a:p>
              <a:pPr defTabSz="685800" eaLnBrk="1" fontAlgn="auto" hangingPunct="1">
                <a:spcBef>
                  <a:spcPts val="0"/>
                </a:spcBef>
                <a:spcAft>
                  <a:spcPts val="0"/>
                </a:spcAft>
              </a:pPr>
              <a:r>
                <a:rPr lang="en-US" sz="675" b="0" dirty="0">
                  <a:solidFill>
                    <a:srgbClr val="2C3C43">
                      <a:lumMod val="75000"/>
                    </a:srgbClr>
                  </a:solidFill>
                  <a:latin typeface="Trebuchet MS" panose="020B0603020202020204"/>
                </a:rPr>
                <a:t>Engineering for humanity</a:t>
              </a:r>
            </a:p>
          </p:txBody>
        </p:sp>
        <p:pic>
          <p:nvPicPr>
            <p:cNvPr id="1032" name="Picture 8" descr="Image result for semina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70537" y="4762861"/>
              <a:ext cx="2031404" cy="112452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456246" y="5661115"/>
              <a:ext cx="1263487" cy="300082"/>
            </a:xfrm>
            <a:prstGeom prst="rect">
              <a:avLst/>
            </a:prstGeom>
            <a:noFill/>
          </p:spPr>
          <p:txBody>
            <a:bodyPr wrap="none" rtlCol="0">
              <a:spAutoFit/>
            </a:bodyPr>
            <a:lstStyle/>
            <a:p>
              <a:pPr defTabSz="685800" eaLnBrk="1" fontAlgn="auto" hangingPunct="1">
                <a:spcBef>
                  <a:spcPts val="0"/>
                </a:spcBef>
                <a:spcAft>
                  <a:spcPts val="0"/>
                </a:spcAft>
              </a:pPr>
              <a:r>
                <a:rPr lang="en-US" sz="1350" b="0" dirty="0">
                  <a:ln w="0"/>
                  <a:solidFill>
                    <a:srgbClr val="90C226"/>
                  </a:solidFill>
                  <a:effectLst>
                    <a:outerShdw blurRad="38100" dist="25400" dir="5400000" algn="ctr" rotWithShape="0">
                      <a:srgbClr val="6E747A">
                        <a:alpha val="43000"/>
                      </a:srgbClr>
                    </a:outerShdw>
                  </a:effectLst>
                  <a:latin typeface="Trebuchet MS" panose="020B0603020202020204"/>
                </a:rPr>
                <a:t>iCSE Seminars</a:t>
              </a:r>
            </a:p>
          </p:txBody>
        </p:sp>
        <p:sp>
          <p:nvSpPr>
            <p:cNvPr id="39" name="TextBox 38"/>
            <p:cNvSpPr txBox="1"/>
            <p:nvPr/>
          </p:nvSpPr>
          <p:spPr>
            <a:xfrm>
              <a:off x="5068467" y="4870481"/>
              <a:ext cx="439544" cy="196208"/>
            </a:xfrm>
            <a:prstGeom prst="rect">
              <a:avLst/>
            </a:prstGeom>
            <a:noFill/>
          </p:spPr>
          <p:txBody>
            <a:bodyPr wrap="none" rtlCol="0">
              <a:spAutoFit/>
            </a:bodyPr>
            <a:lstStyle/>
            <a:p>
              <a:pPr defTabSz="685800" eaLnBrk="1" fontAlgn="auto" hangingPunct="1">
                <a:spcBef>
                  <a:spcPts val="0"/>
                </a:spcBef>
                <a:spcAft>
                  <a:spcPts val="0"/>
                </a:spcAft>
              </a:pPr>
              <a:r>
                <a:rPr lang="en-US" sz="675" b="0" dirty="0">
                  <a:solidFill>
                    <a:prstClr val="black"/>
                  </a:solidFill>
                  <a:latin typeface="Trebuchet MS" panose="020B0603020202020204"/>
                </a:rPr>
                <a:t>Health</a:t>
              </a:r>
            </a:p>
          </p:txBody>
        </p:sp>
        <p:sp>
          <p:nvSpPr>
            <p:cNvPr id="44" name="TextBox 43"/>
            <p:cNvSpPr txBox="1"/>
            <p:nvPr/>
          </p:nvSpPr>
          <p:spPr>
            <a:xfrm>
              <a:off x="5391299" y="4822470"/>
              <a:ext cx="465192" cy="184666"/>
            </a:xfrm>
            <a:prstGeom prst="rect">
              <a:avLst/>
            </a:prstGeom>
            <a:noFill/>
          </p:spPr>
          <p:txBody>
            <a:bodyPr wrap="none" rtlCol="0">
              <a:spAutoFit/>
            </a:bodyPr>
            <a:lstStyle/>
            <a:p>
              <a:pPr defTabSz="685800" eaLnBrk="1" fontAlgn="auto" hangingPunct="1">
                <a:spcBef>
                  <a:spcPts val="0"/>
                </a:spcBef>
                <a:spcAft>
                  <a:spcPts val="0"/>
                </a:spcAft>
              </a:pPr>
              <a:r>
                <a:rPr lang="en-US" sz="600" b="0" dirty="0">
                  <a:solidFill>
                    <a:prstClr val="black"/>
                  </a:solidFill>
                  <a:latin typeface="Trebuchet MS" panose="020B0603020202020204"/>
                </a:rPr>
                <a:t>Security</a:t>
              </a:r>
            </a:p>
          </p:txBody>
        </p:sp>
        <p:sp>
          <p:nvSpPr>
            <p:cNvPr id="45" name="TextBox 44"/>
            <p:cNvSpPr txBox="1"/>
            <p:nvPr/>
          </p:nvSpPr>
          <p:spPr>
            <a:xfrm>
              <a:off x="5909015" y="4796963"/>
              <a:ext cx="389771" cy="334707"/>
            </a:xfrm>
            <a:prstGeom prst="rect">
              <a:avLst/>
            </a:prstGeom>
            <a:noFill/>
          </p:spPr>
          <p:txBody>
            <a:bodyPr wrap="square" rtlCol="0">
              <a:spAutoFit/>
            </a:bodyPr>
            <a:lstStyle/>
            <a:p>
              <a:pPr defTabSz="685800" eaLnBrk="1" fontAlgn="auto" hangingPunct="1">
                <a:spcBef>
                  <a:spcPts val="0"/>
                </a:spcBef>
                <a:spcAft>
                  <a:spcPts val="0"/>
                </a:spcAft>
              </a:pPr>
              <a:r>
                <a:rPr lang="en-US" sz="525" b="0" dirty="0">
                  <a:solidFill>
                    <a:prstClr val="black"/>
                  </a:solidFill>
                  <a:latin typeface="Trebuchet MS" panose="020B0603020202020204"/>
                </a:rPr>
                <a:t>Sustainability</a:t>
              </a:r>
            </a:p>
          </p:txBody>
        </p:sp>
        <p:pic>
          <p:nvPicPr>
            <p:cNvPr id="1034" name="Picture 10" descr="Image result for membershi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146" y="4727113"/>
              <a:ext cx="1874702" cy="111069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332758" y="5792876"/>
              <a:ext cx="1173749" cy="369332"/>
            </a:xfrm>
            <a:prstGeom prst="rect">
              <a:avLst/>
            </a:prstGeom>
          </p:spPr>
          <p:txBody>
            <a:bodyPr wrap="square">
              <a:spAutoFit/>
            </a:bodyPr>
            <a:lstStyle/>
            <a:p>
              <a:pPr defTabSz="685800" eaLnBrk="1" fontAlgn="auto" hangingPunct="1">
                <a:spcBef>
                  <a:spcPts val="0"/>
                </a:spcBef>
                <a:spcAft>
                  <a:spcPts val="0"/>
                </a:spcAft>
              </a:pPr>
              <a:r>
                <a:rPr lang="en-US" sz="900" dirty="0">
                  <a:solidFill>
                    <a:srgbClr val="90C226">
                      <a:lumMod val="50000"/>
                    </a:srgbClr>
                  </a:solidFill>
                  <a:latin typeface="Papyrus" panose="03070502060502030205" pitchFamily="66" charset="0"/>
                </a:rPr>
                <a:t>iCSE Membership </a:t>
              </a:r>
              <a:endParaRPr lang="en-US" sz="900" b="0" dirty="0">
                <a:solidFill>
                  <a:srgbClr val="90C226">
                    <a:lumMod val="50000"/>
                  </a:srgbClr>
                </a:solidFill>
                <a:latin typeface="Papyrus" panose="03070502060502030205" pitchFamily="66" charset="0"/>
              </a:endParaRPr>
            </a:p>
          </p:txBody>
        </p:sp>
        <p:sp>
          <p:nvSpPr>
            <p:cNvPr id="34" name="Rectangle 33"/>
            <p:cNvSpPr/>
            <p:nvPr/>
          </p:nvSpPr>
          <p:spPr>
            <a:xfrm>
              <a:off x="2617311" y="4491841"/>
              <a:ext cx="3669081" cy="300082"/>
            </a:xfrm>
            <a:prstGeom prst="rect">
              <a:avLst/>
            </a:prstGeom>
          </p:spPr>
          <p:txBody>
            <a:bodyPr wrap="none">
              <a:spAutoFit/>
            </a:bodyPr>
            <a:lstStyle/>
            <a:p>
              <a:pPr defTabSz="685800" eaLnBrk="1" fontAlgn="auto" hangingPunct="1">
                <a:spcBef>
                  <a:spcPts val="0"/>
                </a:spcBef>
                <a:spcAft>
                  <a:spcPts val="0"/>
                </a:spcAft>
              </a:pPr>
              <a:r>
                <a:rPr lang="en-US" sz="1350" dirty="0">
                  <a:solidFill>
                    <a:srgbClr val="54A021">
                      <a:lumMod val="75000"/>
                    </a:srgbClr>
                  </a:solidFill>
                  <a:latin typeface="Trebuchet MS" panose="020B0603020202020204"/>
                </a:rPr>
                <a:t>iCSE Members and Affiliates Program (MAP)</a:t>
              </a:r>
            </a:p>
          </p:txBody>
        </p:sp>
        <p:sp>
          <p:nvSpPr>
            <p:cNvPr id="49" name="TextBox 48"/>
            <p:cNvSpPr txBox="1"/>
            <p:nvPr/>
          </p:nvSpPr>
          <p:spPr>
            <a:xfrm>
              <a:off x="6365569" y="4862292"/>
              <a:ext cx="439544" cy="173124"/>
            </a:xfrm>
            <a:prstGeom prst="rect">
              <a:avLst/>
            </a:prstGeom>
            <a:noFill/>
          </p:spPr>
          <p:txBody>
            <a:bodyPr wrap="none" rtlCol="0">
              <a:spAutoFit/>
            </a:bodyPr>
            <a:lstStyle/>
            <a:p>
              <a:pPr defTabSz="685800" eaLnBrk="1" fontAlgn="auto" hangingPunct="1">
                <a:spcBef>
                  <a:spcPts val="0"/>
                </a:spcBef>
                <a:spcAft>
                  <a:spcPts val="0"/>
                </a:spcAft>
              </a:pPr>
              <a:r>
                <a:rPr lang="en-US" sz="525" b="0" dirty="0">
                  <a:solidFill>
                    <a:prstClr val="black"/>
                  </a:solidFill>
                  <a:latin typeface="Trebuchet MS" panose="020B0603020202020204"/>
                </a:rPr>
                <a:t>Creative</a:t>
              </a:r>
            </a:p>
          </p:txBody>
        </p:sp>
        <p:sp>
          <p:nvSpPr>
            <p:cNvPr id="42" name="TextBox 41"/>
            <p:cNvSpPr txBox="1"/>
            <p:nvPr/>
          </p:nvSpPr>
          <p:spPr>
            <a:xfrm>
              <a:off x="3468003" y="4833437"/>
              <a:ext cx="405880" cy="230832"/>
            </a:xfrm>
            <a:prstGeom prst="rect">
              <a:avLst/>
            </a:prstGeom>
            <a:noFill/>
          </p:spPr>
          <p:txBody>
            <a:bodyPr wrap="none" rtlCol="0">
              <a:spAutoFit/>
            </a:bodyPr>
            <a:lstStyle/>
            <a:p>
              <a:pPr defTabSz="685800" eaLnBrk="1" fontAlgn="auto" hangingPunct="1">
                <a:spcBef>
                  <a:spcPts val="0"/>
                </a:spcBef>
                <a:spcAft>
                  <a:spcPts val="0"/>
                </a:spcAft>
              </a:pPr>
              <a:r>
                <a:rPr lang="en-US" sz="900" b="0" dirty="0">
                  <a:solidFill>
                    <a:srgbClr val="90C226">
                      <a:lumMod val="50000"/>
                    </a:srgbClr>
                  </a:solidFill>
                  <a:latin typeface="Trebuchet MS" panose="020B0603020202020204"/>
                </a:rPr>
                <a:t>iCSE</a:t>
              </a:r>
            </a:p>
          </p:txBody>
        </p:sp>
        <p:sp>
          <p:nvSpPr>
            <p:cNvPr id="51" name="TextBox 50"/>
            <p:cNvSpPr txBox="1"/>
            <p:nvPr/>
          </p:nvSpPr>
          <p:spPr>
            <a:xfrm>
              <a:off x="3451103" y="5716570"/>
              <a:ext cx="405880" cy="230832"/>
            </a:xfrm>
            <a:prstGeom prst="rect">
              <a:avLst/>
            </a:prstGeom>
            <a:noFill/>
          </p:spPr>
          <p:txBody>
            <a:bodyPr wrap="none" rtlCol="0">
              <a:spAutoFit/>
            </a:bodyPr>
            <a:lstStyle/>
            <a:p>
              <a:pPr defTabSz="685800" eaLnBrk="1" fontAlgn="auto" hangingPunct="1">
                <a:spcBef>
                  <a:spcPts val="0"/>
                </a:spcBef>
                <a:spcAft>
                  <a:spcPts val="0"/>
                </a:spcAft>
              </a:pPr>
              <a:r>
                <a:rPr lang="en-US" sz="900" b="0" dirty="0">
                  <a:solidFill>
                    <a:srgbClr val="90C226">
                      <a:lumMod val="50000"/>
                    </a:srgbClr>
                  </a:solidFill>
                  <a:latin typeface="Trebuchet MS" panose="020B0603020202020204"/>
                </a:rPr>
                <a:t>iCSE</a:t>
              </a:r>
            </a:p>
          </p:txBody>
        </p:sp>
        <p:sp>
          <p:nvSpPr>
            <p:cNvPr id="52" name="TextBox 51"/>
            <p:cNvSpPr txBox="1"/>
            <p:nvPr/>
          </p:nvSpPr>
          <p:spPr>
            <a:xfrm>
              <a:off x="4210853" y="5678627"/>
              <a:ext cx="405880" cy="230832"/>
            </a:xfrm>
            <a:prstGeom prst="rect">
              <a:avLst/>
            </a:prstGeom>
            <a:noFill/>
          </p:spPr>
          <p:txBody>
            <a:bodyPr wrap="none" rtlCol="0">
              <a:spAutoFit/>
            </a:bodyPr>
            <a:lstStyle/>
            <a:p>
              <a:pPr defTabSz="685800" eaLnBrk="1" fontAlgn="auto" hangingPunct="1">
                <a:spcBef>
                  <a:spcPts val="0"/>
                </a:spcBef>
                <a:spcAft>
                  <a:spcPts val="0"/>
                </a:spcAft>
              </a:pPr>
              <a:r>
                <a:rPr lang="en-US" sz="900" b="0" dirty="0">
                  <a:solidFill>
                    <a:srgbClr val="90C226">
                      <a:lumMod val="50000"/>
                    </a:srgbClr>
                  </a:solidFill>
                  <a:latin typeface="Trebuchet MS" panose="020B0603020202020204"/>
                </a:rPr>
                <a:t>iCSE</a:t>
              </a:r>
            </a:p>
          </p:txBody>
        </p:sp>
        <p:sp>
          <p:nvSpPr>
            <p:cNvPr id="53" name="TextBox 52"/>
            <p:cNvSpPr txBox="1"/>
            <p:nvPr/>
          </p:nvSpPr>
          <p:spPr>
            <a:xfrm>
              <a:off x="6092051" y="4937204"/>
              <a:ext cx="418704" cy="173124"/>
            </a:xfrm>
            <a:prstGeom prst="rect">
              <a:avLst/>
            </a:prstGeom>
            <a:noFill/>
          </p:spPr>
          <p:txBody>
            <a:bodyPr wrap="none" rtlCol="0">
              <a:spAutoFit/>
            </a:bodyPr>
            <a:lstStyle/>
            <a:p>
              <a:pPr defTabSz="685800" eaLnBrk="1" fontAlgn="auto" hangingPunct="1">
                <a:spcBef>
                  <a:spcPts val="0"/>
                </a:spcBef>
                <a:spcAft>
                  <a:spcPts val="0"/>
                </a:spcAft>
              </a:pPr>
              <a:r>
                <a:rPr lang="en-US" sz="525" b="0" dirty="0">
                  <a:solidFill>
                    <a:prstClr val="black"/>
                  </a:solidFill>
                  <a:latin typeface="Trebuchet MS" panose="020B0603020202020204"/>
                </a:rPr>
                <a:t>Climate</a:t>
              </a:r>
            </a:p>
          </p:txBody>
        </p:sp>
        <p:sp>
          <p:nvSpPr>
            <p:cNvPr id="54" name="TextBox 53"/>
            <p:cNvSpPr txBox="1"/>
            <p:nvPr/>
          </p:nvSpPr>
          <p:spPr>
            <a:xfrm>
              <a:off x="5650738" y="4921759"/>
              <a:ext cx="458780" cy="173124"/>
            </a:xfrm>
            <a:prstGeom prst="rect">
              <a:avLst/>
            </a:prstGeom>
            <a:noFill/>
          </p:spPr>
          <p:txBody>
            <a:bodyPr wrap="none" rtlCol="0">
              <a:spAutoFit/>
            </a:bodyPr>
            <a:lstStyle/>
            <a:p>
              <a:pPr defTabSz="685800" eaLnBrk="1" fontAlgn="auto" hangingPunct="1">
                <a:spcBef>
                  <a:spcPts val="0"/>
                </a:spcBef>
                <a:spcAft>
                  <a:spcPts val="0"/>
                </a:spcAft>
              </a:pPr>
              <a:r>
                <a:rPr lang="en-US" sz="525" b="0" dirty="0">
                  <a:solidFill>
                    <a:prstClr val="black"/>
                  </a:solidFill>
                  <a:latin typeface="Trebuchet MS" panose="020B0603020202020204"/>
                </a:rPr>
                <a:t>Materials</a:t>
              </a:r>
            </a:p>
          </p:txBody>
        </p:sp>
      </p:grpSp>
      <p:sp>
        <p:nvSpPr>
          <p:cNvPr id="48" name="Rectangle 2"/>
          <p:cNvSpPr>
            <a:spLocks noChangeArrowheads="1"/>
          </p:cNvSpPr>
          <p:nvPr/>
        </p:nvSpPr>
        <p:spPr bwMode="auto">
          <a:xfrm>
            <a:off x="-23649" y="135620"/>
            <a:ext cx="9191297" cy="70788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solidFill>
                  <a:schemeClr val="accent2"/>
                </a:solidFill>
              </a:rPr>
              <a:t>What are the iCSE building blocks?</a:t>
            </a:r>
            <a:endParaRPr lang="en-US" altLang="en-US" sz="3600" b="1" dirty="0">
              <a:solidFill>
                <a:schemeClr val="accent2"/>
              </a:solidFill>
            </a:endParaRPr>
          </a:p>
        </p:txBody>
      </p:sp>
      <p:grpSp>
        <p:nvGrpSpPr>
          <p:cNvPr id="6" name="Group 5">
            <a:extLst>
              <a:ext uri="{FF2B5EF4-FFF2-40B4-BE49-F238E27FC236}">
                <a16:creationId xmlns:a16="http://schemas.microsoft.com/office/drawing/2014/main" id="{72162520-2C14-48CA-ADA9-EEB23AEFC1CE}"/>
              </a:ext>
            </a:extLst>
          </p:cNvPr>
          <p:cNvGrpSpPr/>
          <p:nvPr/>
        </p:nvGrpSpPr>
        <p:grpSpPr>
          <a:xfrm>
            <a:off x="351085" y="1434284"/>
            <a:ext cx="2709396" cy="2387425"/>
            <a:chOff x="351085" y="1118964"/>
            <a:chExt cx="2709396" cy="2387425"/>
          </a:xfrm>
        </p:grpSpPr>
        <p:pic>
          <p:nvPicPr>
            <p:cNvPr id="32" name="Picture 31"/>
            <p:cNvPicPr>
              <a:picLocks noChangeAspect="1"/>
            </p:cNvPicPr>
            <p:nvPr/>
          </p:nvPicPr>
          <p:blipFill>
            <a:blip r:embed="rId13">
              <a:extLst>
                <a:ext uri="{BEBA8EAE-BF5A-486C-A8C5-ECC9F3942E4B}">
                  <a14:imgProps xmlns:a14="http://schemas.microsoft.com/office/drawing/2010/main">
                    <a14:imgLayer r:embed="rId14">
                      <a14:imgEffect>
                        <a14:saturation sat="203000"/>
                      </a14:imgEffect>
                    </a14:imgLayer>
                  </a14:imgProps>
                </a:ext>
              </a:extLst>
            </a:blip>
            <a:stretch>
              <a:fillRect/>
            </a:stretch>
          </p:blipFill>
          <p:spPr>
            <a:xfrm>
              <a:off x="734503" y="1466064"/>
              <a:ext cx="2190272" cy="1522253"/>
            </a:xfrm>
            <a:prstGeom prst="rect">
              <a:avLst/>
            </a:prstGeom>
            <a:solidFill>
              <a:schemeClr val="bg1">
                <a:alpha val="88000"/>
              </a:schemeClr>
            </a:solidFill>
            <a:effectLst>
              <a:glow rad="101600">
                <a:schemeClr val="accent1">
                  <a:satMod val="175000"/>
                  <a:alpha val="40000"/>
                </a:schemeClr>
              </a:glow>
            </a:effectLst>
          </p:spPr>
        </p:pic>
        <p:sp>
          <p:nvSpPr>
            <p:cNvPr id="33" name="Rectangle 32"/>
            <p:cNvSpPr/>
            <p:nvPr/>
          </p:nvSpPr>
          <p:spPr>
            <a:xfrm>
              <a:off x="852463" y="1118964"/>
              <a:ext cx="2121543" cy="300082"/>
            </a:xfrm>
            <a:prstGeom prst="rect">
              <a:avLst/>
            </a:prstGeom>
          </p:spPr>
          <p:txBody>
            <a:bodyPr wrap="none">
              <a:spAutoFit/>
            </a:bodyPr>
            <a:lstStyle/>
            <a:p>
              <a:pPr defTabSz="685800" eaLnBrk="1" fontAlgn="auto" hangingPunct="1">
                <a:spcBef>
                  <a:spcPts val="0"/>
                </a:spcBef>
                <a:spcAft>
                  <a:spcPts val="0"/>
                </a:spcAft>
              </a:pPr>
              <a:r>
                <a:rPr lang="en-US" sz="1350" dirty="0">
                  <a:solidFill>
                    <a:srgbClr val="54A021">
                      <a:lumMod val="75000"/>
                    </a:srgbClr>
                  </a:solidFill>
                  <a:latin typeface="Trebuchet MS" panose="020B0603020202020204"/>
                </a:rPr>
                <a:t>iCSE Graduate Program*</a:t>
              </a:r>
            </a:p>
          </p:txBody>
        </p:sp>
        <p:sp>
          <p:nvSpPr>
            <p:cNvPr id="50" name="Rectangle 49">
              <a:extLst>
                <a:ext uri="{FF2B5EF4-FFF2-40B4-BE49-F238E27FC236}">
                  <a16:creationId xmlns:a16="http://schemas.microsoft.com/office/drawing/2014/main" id="{4AB0761B-5955-416D-B4F1-D606A3970355}"/>
                </a:ext>
              </a:extLst>
            </p:cNvPr>
            <p:cNvSpPr/>
            <p:nvPr/>
          </p:nvSpPr>
          <p:spPr>
            <a:xfrm>
              <a:off x="351085" y="2998558"/>
              <a:ext cx="2709396" cy="507831"/>
            </a:xfrm>
            <a:prstGeom prst="rect">
              <a:avLst/>
            </a:prstGeom>
          </p:spPr>
          <p:txBody>
            <a:bodyPr wrap="none">
              <a:spAutoFit/>
            </a:bodyPr>
            <a:lstStyle/>
            <a:p>
              <a:pPr defTabSz="685800" eaLnBrk="1" fontAlgn="auto" hangingPunct="1">
                <a:spcBef>
                  <a:spcPts val="0"/>
                </a:spcBef>
                <a:spcAft>
                  <a:spcPts val="0"/>
                </a:spcAft>
              </a:pPr>
              <a:r>
                <a:rPr lang="en-US" sz="1350" dirty="0">
                  <a:solidFill>
                    <a:srgbClr val="54A021">
                      <a:lumMod val="75000"/>
                    </a:srgbClr>
                  </a:solidFill>
                  <a:latin typeface="Trebuchet MS" panose="020B0603020202020204"/>
                </a:rPr>
                <a:t>*Initially to be administered by</a:t>
              </a:r>
            </a:p>
            <a:p>
              <a:pPr defTabSz="685800" eaLnBrk="1" fontAlgn="auto" hangingPunct="1">
                <a:spcBef>
                  <a:spcPts val="0"/>
                </a:spcBef>
                <a:spcAft>
                  <a:spcPts val="0"/>
                </a:spcAft>
              </a:pPr>
              <a:r>
                <a:rPr lang="en-US" sz="1350" dirty="0">
                  <a:solidFill>
                    <a:srgbClr val="54A021">
                      <a:lumMod val="75000"/>
                    </a:srgbClr>
                  </a:solidFill>
                  <a:latin typeface="Trebuchet MS" panose="020B0603020202020204"/>
                </a:rPr>
                <a:t>individual SEAS departments</a:t>
              </a:r>
            </a:p>
          </p:txBody>
        </p:sp>
      </p:grpSp>
      <p:grpSp>
        <p:nvGrpSpPr>
          <p:cNvPr id="55" name="Group 54">
            <a:extLst>
              <a:ext uri="{FF2B5EF4-FFF2-40B4-BE49-F238E27FC236}">
                <a16:creationId xmlns:a16="http://schemas.microsoft.com/office/drawing/2014/main" id="{C6078C39-D55B-412C-B38E-2C1F1F19AA67}"/>
              </a:ext>
            </a:extLst>
          </p:cNvPr>
          <p:cNvGrpSpPr/>
          <p:nvPr/>
        </p:nvGrpSpPr>
        <p:grpSpPr>
          <a:xfrm>
            <a:off x="-101981" y="1416444"/>
            <a:ext cx="3818236" cy="2462213"/>
            <a:chOff x="1458099" y="1779372"/>
            <a:chExt cx="3818236" cy="2462213"/>
          </a:xfrm>
        </p:grpSpPr>
        <p:sp>
          <p:nvSpPr>
            <p:cNvPr id="56" name="TextBox 55">
              <a:extLst>
                <a:ext uri="{FF2B5EF4-FFF2-40B4-BE49-F238E27FC236}">
                  <a16:creationId xmlns:a16="http://schemas.microsoft.com/office/drawing/2014/main" id="{A003D7EB-DC35-4D3F-AE1D-0D43A128DF75}"/>
                </a:ext>
              </a:extLst>
            </p:cNvPr>
            <p:cNvSpPr txBox="1"/>
            <p:nvPr/>
          </p:nvSpPr>
          <p:spPr>
            <a:xfrm>
              <a:off x="1458099" y="1779372"/>
              <a:ext cx="3818236" cy="2462213"/>
            </a:xfrm>
            <a:prstGeom prst="rect">
              <a:avLst/>
            </a:prstGeom>
            <a:noFill/>
          </p:spPr>
          <p:txBody>
            <a:bodyPr wrap="square" rtlCol="0">
              <a:spAutoFit/>
            </a:bodyPr>
            <a:lstStyle/>
            <a:p>
              <a:pPr algn="ctr"/>
              <a:r>
                <a:rPr lang="en-US" sz="1400" b="0" dirty="0">
                  <a:solidFill>
                    <a:schemeClr val="accent2">
                      <a:lumMod val="50000"/>
                    </a:schemeClr>
                  </a:solidFill>
                </a:rPr>
                <a:t>CEEM offers MS specialization in</a:t>
              </a:r>
              <a:r>
                <a:rPr lang="en-US" sz="1600" b="0" dirty="0">
                  <a:solidFill>
                    <a:schemeClr val="accent2">
                      <a:lumMod val="50000"/>
                    </a:schemeClr>
                  </a:solidFill>
                </a:rPr>
                <a:t>: </a:t>
              </a:r>
            </a:p>
            <a:p>
              <a:pPr algn="ctr"/>
              <a:endParaRPr lang="en-US" sz="1000" dirty="0">
                <a:solidFill>
                  <a:schemeClr val="accent2">
                    <a:lumMod val="50000"/>
                  </a:schemeClr>
                </a:solidFill>
              </a:endParaRPr>
            </a:p>
            <a:p>
              <a:pPr algn="ctr"/>
              <a:endParaRPr lang="en-US" sz="1600" dirty="0">
                <a:solidFill>
                  <a:schemeClr val="accent2">
                    <a:lumMod val="50000"/>
                  </a:schemeClr>
                </a:solidFill>
              </a:endParaRPr>
            </a:p>
            <a:p>
              <a:pPr algn="ctr"/>
              <a:endParaRPr lang="en-US" sz="1600" dirty="0">
                <a:solidFill>
                  <a:schemeClr val="accent2">
                    <a:lumMod val="50000"/>
                  </a:schemeClr>
                </a:solidFill>
              </a:endParaRPr>
            </a:p>
            <a:p>
              <a:pPr algn="ctr"/>
              <a:endParaRPr lang="en-US" sz="1600" dirty="0">
                <a:solidFill>
                  <a:schemeClr val="accent2">
                    <a:lumMod val="50000"/>
                  </a:schemeClr>
                </a:solidFill>
              </a:endParaRPr>
            </a:p>
            <a:p>
              <a:pPr algn="ctr"/>
              <a:endParaRPr lang="en-US" dirty="0">
                <a:solidFill>
                  <a:schemeClr val="accent2">
                    <a:lumMod val="50000"/>
                  </a:schemeClr>
                </a:solidFill>
              </a:endParaRPr>
            </a:p>
            <a:p>
              <a:pPr algn="ctr"/>
              <a:endParaRPr lang="en-US" dirty="0">
                <a:solidFill>
                  <a:schemeClr val="accent2">
                    <a:lumMod val="50000"/>
                  </a:schemeClr>
                </a:solidFill>
              </a:endParaRPr>
            </a:p>
            <a:p>
              <a:pPr algn="ctr"/>
              <a:endParaRPr lang="en-US" sz="1200" dirty="0">
                <a:solidFill>
                  <a:schemeClr val="accent2">
                    <a:lumMod val="50000"/>
                  </a:schemeClr>
                </a:solidFill>
              </a:endParaRPr>
            </a:p>
            <a:p>
              <a:pPr algn="ctr"/>
              <a:r>
                <a:rPr lang="en-US" sz="1400" dirty="0">
                  <a:solidFill>
                    <a:schemeClr val="accent2">
                      <a:lumMod val="50000"/>
                    </a:schemeClr>
                  </a:solidFill>
                </a:rPr>
                <a:t>Computational and Data-Driven Engineering Mechanics </a:t>
              </a:r>
              <a:endParaRPr lang="en-US" sz="1600" dirty="0">
                <a:solidFill>
                  <a:schemeClr val="accent2">
                    <a:lumMod val="50000"/>
                  </a:schemeClr>
                </a:solidFill>
              </a:endParaRPr>
            </a:p>
          </p:txBody>
        </p:sp>
        <p:pic>
          <p:nvPicPr>
            <p:cNvPr id="57" name="Picture 56">
              <a:extLst>
                <a:ext uri="{FF2B5EF4-FFF2-40B4-BE49-F238E27FC236}">
                  <a16:creationId xmlns:a16="http://schemas.microsoft.com/office/drawing/2014/main" id="{A263251B-7535-4A0E-88B3-C25D2765225A}"/>
                </a:ext>
              </a:extLst>
            </p:cNvPr>
            <p:cNvPicPr>
              <a:picLocks noChangeAspect="1"/>
            </p:cNvPicPr>
            <p:nvPr/>
          </p:nvPicPr>
          <p:blipFill>
            <a:blip r:embed="rId13">
              <a:extLst>
                <a:ext uri="{BEBA8EAE-BF5A-486C-A8C5-ECC9F3942E4B}">
                  <a14:imgProps xmlns:a14="http://schemas.microsoft.com/office/drawing/2010/main">
                    <a14:imgLayer r:embed="rId14">
                      <a14:imgEffect>
                        <a14:saturation sat="203000"/>
                      </a14:imgEffect>
                    </a14:imgLayer>
                  </a14:imgProps>
                </a:ext>
              </a:extLst>
            </a:blip>
            <a:stretch>
              <a:fillRect/>
            </a:stretch>
          </p:blipFill>
          <p:spPr>
            <a:xfrm>
              <a:off x="2340040" y="2127804"/>
              <a:ext cx="2190272" cy="1522253"/>
            </a:xfrm>
            <a:prstGeom prst="rect">
              <a:avLst/>
            </a:prstGeom>
            <a:solidFill>
              <a:schemeClr val="bg1">
                <a:alpha val="88000"/>
              </a:schemeClr>
            </a:solidFill>
            <a:effectLst>
              <a:glow rad="101600">
                <a:schemeClr val="accent1">
                  <a:satMod val="175000"/>
                  <a:alpha val="40000"/>
                </a:schemeClr>
              </a:glow>
            </a:effectLst>
          </p:spPr>
        </p:pic>
      </p:grpSp>
    </p:spTree>
    <p:extLst>
      <p:ext uri="{BB962C8B-B14F-4D97-AF65-F5344CB8AC3E}">
        <p14:creationId xmlns:p14="http://schemas.microsoft.com/office/powerpoint/2010/main" val="16461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53" presetClass="entr" presetSubtype="16"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AF13110-1D3F-4A59-902F-87D91B027565}"/>
              </a:ext>
            </a:extLst>
          </p:cNvPr>
          <p:cNvSpPr>
            <a:spLocks noChangeArrowheads="1"/>
          </p:cNvSpPr>
          <p:nvPr/>
        </p:nvSpPr>
        <p:spPr bwMode="auto">
          <a:xfrm>
            <a:off x="-89984" y="183082"/>
            <a:ext cx="9144000" cy="70788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b="1" dirty="0">
                <a:solidFill>
                  <a:schemeClr val="accent2"/>
                </a:solidFill>
              </a:rPr>
              <a:t>iCSE Collaborative Research areas</a:t>
            </a:r>
            <a:endParaRPr lang="en-US" altLang="en-US" sz="3600" b="1" dirty="0">
              <a:solidFill>
                <a:schemeClr val="accent2"/>
              </a:solidFill>
            </a:endParaRPr>
          </a:p>
        </p:txBody>
      </p:sp>
      <p:pic>
        <p:nvPicPr>
          <p:cNvPr id="9" name="Picture 8">
            <a:extLst>
              <a:ext uri="{FF2B5EF4-FFF2-40B4-BE49-F238E27FC236}">
                <a16:creationId xmlns:a16="http://schemas.microsoft.com/office/drawing/2014/main" id="{7DB2AD98-4CAB-4AEA-AAB4-66116F4B1761}"/>
              </a:ext>
            </a:extLst>
          </p:cNvPr>
          <p:cNvPicPr/>
          <p:nvPr/>
        </p:nvPicPr>
        <p:blipFill>
          <a:blip r:embed="rId5"/>
          <a:stretch>
            <a:fillRect/>
          </a:stretch>
        </p:blipFill>
        <p:spPr>
          <a:xfrm>
            <a:off x="6174770" y="1153894"/>
            <a:ext cx="3717068" cy="2726474"/>
          </a:xfrm>
          <a:prstGeom prst="rect">
            <a:avLst/>
          </a:prstGeom>
          <a:ln>
            <a:noFill/>
          </a:ln>
        </p:spPr>
      </p:pic>
      <p:pic>
        <p:nvPicPr>
          <p:cNvPr id="8" name="Picture 7">
            <a:extLst>
              <a:ext uri="{FF2B5EF4-FFF2-40B4-BE49-F238E27FC236}">
                <a16:creationId xmlns:a16="http://schemas.microsoft.com/office/drawing/2014/main" id="{C78F09BE-1251-49B9-B64E-3B8D4D107775}"/>
              </a:ext>
            </a:extLst>
          </p:cNvPr>
          <p:cNvPicPr>
            <a:picLocks noChangeAspect="1"/>
          </p:cNvPicPr>
          <p:nvPr/>
        </p:nvPicPr>
        <p:blipFill>
          <a:blip r:embed="rId6"/>
          <a:stretch>
            <a:fillRect/>
          </a:stretch>
        </p:blipFill>
        <p:spPr>
          <a:xfrm>
            <a:off x="4325171" y="2975597"/>
            <a:ext cx="2409382" cy="1583308"/>
          </a:xfrm>
          <a:prstGeom prst="rect">
            <a:avLst/>
          </a:prstGeom>
        </p:spPr>
      </p:pic>
      <p:pic>
        <p:nvPicPr>
          <p:cNvPr id="12" name="urban_flow_basel_2">
            <a:hlinkClick r:id="" action="ppaction://media"/>
            <a:extLst>
              <a:ext uri="{FF2B5EF4-FFF2-40B4-BE49-F238E27FC236}">
                <a16:creationId xmlns:a16="http://schemas.microsoft.com/office/drawing/2014/main" id="{B8FC7C9A-6BDB-4D23-A17B-DDD4C172D02F}"/>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748372" y="4425843"/>
            <a:ext cx="3932511" cy="2636011"/>
          </a:xfrm>
          <a:prstGeom prst="rect">
            <a:avLst/>
          </a:prstGeom>
        </p:spPr>
      </p:pic>
      <p:sp>
        <p:nvSpPr>
          <p:cNvPr id="6" name="TextBox 5">
            <a:extLst>
              <a:ext uri="{FF2B5EF4-FFF2-40B4-BE49-F238E27FC236}">
                <a16:creationId xmlns:a16="http://schemas.microsoft.com/office/drawing/2014/main" id="{9882CB47-05A6-4D5D-820D-7A2E53CA7D38}"/>
              </a:ext>
            </a:extLst>
          </p:cNvPr>
          <p:cNvSpPr txBox="1"/>
          <p:nvPr/>
        </p:nvSpPr>
        <p:spPr>
          <a:xfrm>
            <a:off x="195625" y="1073052"/>
            <a:ext cx="8427308" cy="5098832"/>
          </a:xfrm>
          <a:prstGeom prst="rect">
            <a:avLst/>
          </a:prstGeom>
          <a:noFill/>
        </p:spPr>
        <p:txBody>
          <a:bodyPr wrap="square">
            <a:spAutoFit/>
          </a:bodyPr>
          <a:lstStyle/>
          <a:p>
            <a:pPr marL="285750" indent="-285750">
              <a:spcAft>
                <a:spcPts val="400"/>
              </a:spcAft>
              <a:buFont typeface="Wingdings" panose="05000000000000000000" pitchFamily="2" charset="2"/>
              <a:buChar char="q"/>
            </a:pPr>
            <a:r>
              <a:rPr lang="en-US" sz="1600" b="0" dirty="0">
                <a:solidFill>
                  <a:schemeClr val="accent2">
                    <a:lumMod val="50000"/>
                  </a:schemeClr>
                </a:solidFill>
              </a:rPr>
              <a:t>Hybrid Physics-Data Driven Computational Science and Engineering</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Mathematics and Numerical Analysis</a:t>
            </a:r>
          </a:p>
          <a:p>
            <a:pPr marL="285750" indent="-285750">
              <a:spcAft>
                <a:spcPts val="400"/>
              </a:spcAft>
              <a:buFont typeface="Wingdings" panose="05000000000000000000" pitchFamily="2" charset="2"/>
              <a:buChar char="q"/>
            </a:pPr>
            <a:r>
              <a:rPr lang="en-US" sz="1600" b="0" dirty="0">
                <a:solidFill>
                  <a:schemeClr val="accent2">
                    <a:lumMod val="50000"/>
                  </a:schemeClr>
                </a:solidFill>
              </a:rPr>
              <a:t>Parallel Computation and </a:t>
            </a:r>
            <a:r>
              <a:rPr lang="en-US" sz="1600" b="0" dirty="0" err="1">
                <a:solidFill>
                  <a:schemeClr val="accent2">
                    <a:lumMod val="50000"/>
                  </a:schemeClr>
                </a:solidFill>
              </a:rPr>
              <a:t>Petascale</a:t>
            </a:r>
            <a:r>
              <a:rPr lang="en-US" sz="1600" b="0" dirty="0">
                <a:solidFill>
                  <a:schemeClr val="accent2">
                    <a:lumMod val="50000"/>
                  </a:schemeClr>
                </a:solidFill>
              </a:rPr>
              <a:t>/Exascale Computing</a:t>
            </a:r>
          </a:p>
          <a:p>
            <a:pPr marL="285750" indent="-285750">
              <a:spcAft>
                <a:spcPts val="400"/>
              </a:spcAft>
              <a:buFont typeface="Wingdings" panose="05000000000000000000" pitchFamily="2" charset="2"/>
              <a:buChar char="q"/>
            </a:pPr>
            <a:r>
              <a:rPr lang="en-US" sz="1600" b="0" dirty="0">
                <a:solidFill>
                  <a:schemeClr val="accent2">
                    <a:lumMod val="50000"/>
                  </a:schemeClr>
                </a:solidFill>
              </a:rPr>
              <a:t>Uncertainty Quantification and Stochastic Modeling</a:t>
            </a:r>
          </a:p>
          <a:p>
            <a:pPr marL="285750" indent="-285750">
              <a:spcAft>
                <a:spcPts val="400"/>
              </a:spcAft>
              <a:buFont typeface="Wingdings" panose="05000000000000000000" pitchFamily="2" charset="2"/>
              <a:buChar char="q"/>
            </a:pPr>
            <a:r>
              <a:rPr lang="en-US" sz="1600" b="0" dirty="0">
                <a:solidFill>
                  <a:schemeClr val="accent2">
                    <a:lumMod val="50000"/>
                  </a:schemeClr>
                </a:solidFill>
              </a:rPr>
              <a:t>Reduced Order Modeling</a:t>
            </a:r>
          </a:p>
          <a:p>
            <a:pPr marL="285750" indent="-285750">
              <a:spcAft>
                <a:spcPts val="400"/>
              </a:spcAft>
              <a:buFont typeface="Wingdings" panose="05000000000000000000" pitchFamily="2" charset="2"/>
              <a:buChar char="q"/>
            </a:pPr>
            <a:r>
              <a:rPr lang="en-US" sz="1600" b="0" dirty="0">
                <a:solidFill>
                  <a:schemeClr val="accent2">
                    <a:lumMod val="50000"/>
                  </a:schemeClr>
                </a:solidFill>
              </a:rPr>
              <a:t>Inference, Verification and Validation of Models</a:t>
            </a:r>
          </a:p>
          <a:p>
            <a:pPr marL="285750" indent="-285750">
              <a:spcAft>
                <a:spcPts val="400"/>
              </a:spcAft>
              <a:buFont typeface="Wingdings" panose="05000000000000000000" pitchFamily="2" charset="2"/>
              <a:buChar char="q"/>
            </a:pPr>
            <a:r>
              <a:rPr lang="en-US" sz="1600" b="0" dirty="0">
                <a:solidFill>
                  <a:schemeClr val="accent2">
                    <a:lumMod val="50000"/>
                  </a:schemeClr>
                </a:solidFill>
              </a:rPr>
              <a:t>Multiphysics and Multiscale Modeling</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Climate</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Biomechanics and Biology</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Neuroscience</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Imaging</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Health</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Mechanics and Materials</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Chemistry </a:t>
            </a:r>
          </a:p>
          <a:p>
            <a:pPr marL="285750" indent="-285750">
              <a:spcAft>
                <a:spcPts val="400"/>
              </a:spcAft>
              <a:buFont typeface="Wingdings" panose="05000000000000000000" pitchFamily="2" charset="2"/>
              <a:buChar char="q"/>
            </a:pPr>
            <a:r>
              <a:rPr lang="en-US" sz="1600" b="0" dirty="0">
                <a:solidFill>
                  <a:schemeClr val="accent2">
                    <a:lumMod val="50000"/>
                  </a:schemeClr>
                </a:solidFill>
              </a:rPr>
              <a:t>Graphics, Animation and Visualization </a:t>
            </a:r>
          </a:p>
          <a:p>
            <a:pPr marL="285750" indent="-285750">
              <a:spcAft>
                <a:spcPts val="400"/>
              </a:spcAft>
              <a:buFont typeface="Wingdings" panose="05000000000000000000" pitchFamily="2" charset="2"/>
              <a:buChar char="q"/>
            </a:pPr>
            <a:r>
              <a:rPr lang="en-US" sz="1600" b="0" dirty="0">
                <a:solidFill>
                  <a:schemeClr val="accent2">
                    <a:lumMod val="50000"/>
                  </a:schemeClr>
                </a:solidFill>
              </a:rPr>
              <a:t>Optimization </a:t>
            </a:r>
          </a:p>
          <a:p>
            <a:pPr marL="285750" indent="-285750">
              <a:spcAft>
                <a:spcPts val="400"/>
              </a:spcAft>
              <a:buFont typeface="Wingdings" panose="05000000000000000000" pitchFamily="2" charset="2"/>
              <a:buChar char="q"/>
            </a:pPr>
            <a:r>
              <a:rPr lang="en-US" sz="1600" b="0" dirty="0">
                <a:solidFill>
                  <a:schemeClr val="accent2">
                    <a:lumMod val="50000"/>
                  </a:schemeClr>
                </a:solidFill>
              </a:rPr>
              <a:t>Computational Design, Decision-Making, and Finance</a:t>
            </a:r>
          </a:p>
        </p:txBody>
      </p:sp>
      <p:sp>
        <p:nvSpPr>
          <p:cNvPr id="13" name="Rectangle 12">
            <a:extLst>
              <a:ext uri="{FF2B5EF4-FFF2-40B4-BE49-F238E27FC236}">
                <a16:creationId xmlns:a16="http://schemas.microsoft.com/office/drawing/2014/main" id="{1BD6917D-F625-473A-B2C4-9FBDA37FD5BF}"/>
              </a:ext>
            </a:extLst>
          </p:cNvPr>
          <p:cNvSpPr/>
          <p:nvPr/>
        </p:nvSpPr>
        <p:spPr>
          <a:xfrm>
            <a:off x="7418242" y="3789905"/>
            <a:ext cx="2409382" cy="63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9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0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B8B1B55-6151-4DC8-BBCE-9A49106C4BB0}"/>
              </a:ext>
            </a:extLst>
          </p:cNvPr>
          <p:cNvGraphicFramePr>
            <a:graphicFrameLocks noGrp="1"/>
          </p:cNvGraphicFramePr>
          <p:nvPr>
            <p:extLst>
              <p:ext uri="{D42A27DB-BD31-4B8C-83A1-F6EECF244321}">
                <p14:modId xmlns:p14="http://schemas.microsoft.com/office/powerpoint/2010/main" val="1908714438"/>
              </p:ext>
            </p:extLst>
          </p:nvPr>
        </p:nvGraphicFramePr>
        <p:xfrm>
          <a:off x="453816" y="1052373"/>
          <a:ext cx="8114174" cy="5570833"/>
        </p:xfrm>
        <a:graphic>
          <a:graphicData uri="http://schemas.openxmlformats.org/drawingml/2006/table">
            <a:tbl>
              <a:tblPr firstRow="1" bandRow="1">
                <a:tableStyleId>{5C22544A-7EE6-4342-B048-85BDC9FD1C3A}</a:tableStyleId>
              </a:tblPr>
              <a:tblGrid>
                <a:gridCol w="3816418">
                  <a:extLst>
                    <a:ext uri="{9D8B030D-6E8A-4147-A177-3AD203B41FA5}">
                      <a16:colId xmlns:a16="http://schemas.microsoft.com/office/drawing/2014/main" val="2552301122"/>
                    </a:ext>
                  </a:extLst>
                </a:gridCol>
                <a:gridCol w="1675227">
                  <a:extLst>
                    <a:ext uri="{9D8B030D-6E8A-4147-A177-3AD203B41FA5}">
                      <a16:colId xmlns:a16="http://schemas.microsoft.com/office/drawing/2014/main" val="1100041420"/>
                    </a:ext>
                  </a:extLst>
                </a:gridCol>
                <a:gridCol w="1366109">
                  <a:extLst>
                    <a:ext uri="{9D8B030D-6E8A-4147-A177-3AD203B41FA5}">
                      <a16:colId xmlns:a16="http://schemas.microsoft.com/office/drawing/2014/main" val="2388944735"/>
                    </a:ext>
                  </a:extLst>
                </a:gridCol>
                <a:gridCol w="1256420">
                  <a:extLst>
                    <a:ext uri="{9D8B030D-6E8A-4147-A177-3AD203B41FA5}">
                      <a16:colId xmlns:a16="http://schemas.microsoft.com/office/drawing/2014/main" val="766830579"/>
                    </a:ext>
                  </a:extLst>
                </a:gridCol>
              </a:tblGrid>
              <a:tr h="504477">
                <a:tc>
                  <a:txBody>
                    <a:bodyPr/>
                    <a:lstStyle/>
                    <a:p>
                      <a:endParaRPr lang="en-US" dirty="0"/>
                    </a:p>
                  </a:txBody>
                  <a:tcPr/>
                </a:tc>
                <a:tc>
                  <a:txBody>
                    <a:bodyPr/>
                    <a:lstStyle/>
                    <a:p>
                      <a:pPr algn="ctr"/>
                      <a:r>
                        <a:rPr lang="en-US" dirty="0"/>
                        <a:t>Charter Member</a:t>
                      </a:r>
                    </a:p>
                    <a:p>
                      <a:pPr algn="ctr"/>
                      <a:r>
                        <a:rPr lang="en-US" dirty="0"/>
                        <a:t>$250K/year</a:t>
                      </a:r>
                    </a:p>
                  </a:txBody>
                  <a:tcPr/>
                </a:tc>
                <a:tc>
                  <a:txBody>
                    <a:bodyPr/>
                    <a:lstStyle/>
                    <a:p>
                      <a:pPr algn="ctr"/>
                      <a:r>
                        <a:rPr lang="en-US" dirty="0"/>
                        <a:t>Member</a:t>
                      </a:r>
                    </a:p>
                    <a:p>
                      <a:pPr algn="ctr"/>
                      <a:r>
                        <a:rPr lang="en-US" dirty="0"/>
                        <a:t>$125K/year</a:t>
                      </a:r>
                    </a:p>
                  </a:txBody>
                  <a:tcPr/>
                </a:tc>
                <a:tc>
                  <a:txBody>
                    <a:bodyPr/>
                    <a:lstStyle/>
                    <a:p>
                      <a:pPr algn="ctr"/>
                      <a:r>
                        <a:rPr lang="en-US" dirty="0"/>
                        <a:t>Affiliate</a:t>
                      </a:r>
                    </a:p>
                    <a:p>
                      <a:pPr algn="ctr"/>
                      <a:r>
                        <a:rPr lang="en-US" dirty="0"/>
                        <a:t>$25K/year</a:t>
                      </a:r>
                    </a:p>
                  </a:txBody>
                  <a:tcPr/>
                </a:tc>
                <a:extLst>
                  <a:ext uri="{0D108BD9-81ED-4DB2-BD59-A6C34878D82A}">
                    <a16:rowId xmlns:a16="http://schemas.microsoft.com/office/drawing/2014/main" val="353038188"/>
                  </a:ext>
                </a:extLst>
              </a:tr>
              <a:tr h="371988">
                <a:tc>
                  <a:txBody>
                    <a:bodyPr/>
                    <a:lstStyle/>
                    <a:p>
                      <a:r>
                        <a:rPr lang="en-US" dirty="0">
                          <a:solidFill>
                            <a:schemeClr val="accent2">
                              <a:lumMod val="50000"/>
                            </a:schemeClr>
                          </a:solidFill>
                        </a:rPr>
                        <a:t>Member-guided, iCSE faculty-directed research projects(s).</a:t>
                      </a:r>
                    </a:p>
                  </a:txBody>
                  <a:tcPr/>
                </a:tc>
                <a:tc>
                  <a:txBody>
                    <a:bodyPr/>
                    <a:lstStyle/>
                    <a:p>
                      <a:pPr algn="ctr"/>
                      <a:r>
                        <a:rPr lang="en-US" sz="1800" b="1" dirty="0">
                          <a:solidFill>
                            <a:schemeClr val="accent2">
                              <a:lumMod val="50000"/>
                            </a:schemeClr>
                          </a:solidFill>
                        </a:rPr>
                        <a:t>2</a:t>
                      </a:r>
                    </a:p>
                  </a:txBody>
                  <a:tcPr/>
                </a:tc>
                <a:tc>
                  <a:txBody>
                    <a:bodyPr/>
                    <a:lstStyle/>
                    <a:p>
                      <a:pPr algn="ctr"/>
                      <a:r>
                        <a:rPr lang="en-US" sz="1800" b="1" dirty="0">
                          <a:solidFill>
                            <a:schemeClr val="accent2">
                              <a:lumMod val="50000"/>
                            </a:schemeClr>
                          </a:solidFill>
                        </a:rPr>
                        <a:t>1</a:t>
                      </a:r>
                    </a:p>
                  </a:txBody>
                  <a:tcPr/>
                </a:tc>
                <a:tc>
                  <a:txBody>
                    <a:bodyPr/>
                    <a:lstStyle/>
                    <a:p>
                      <a:pPr algn="ctr"/>
                      <a:endParaRPr lang="en-US"/>
                    </a:p>
                  </a:txBody>
                  <a:tcPr/>
                </a:tc>
                <a:extLst>
                  <a:ext uri="{0D108BD9-81ED-4DB2-BD59-A6C34878D82A}">
                    <a16:rowId xmlns:a16="http://schemas.microsoft.com/office/drawing/2014/main" val="2188869704"/>
                  </a:ext>
                </a:extLst>
              </a:tr>
              <a:tr h="371988">
                <a:tc>
                  <a:txBody>
                    <a:bodyPr/>
                    <a:lstStyle/>
                    <a:p>
                      <a:r>
                        <a:rPr lang="en-US" dirty="0">
                          <a:solidFill>
                            <a:schemeClr val="accent2">
                              <a:lumMod val="50000"/>
                            </a:schemeClr>
                          </a:solidFill>
                        </a:rPr>
                        <a:t>Visiting iCSE member.</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77191511"/>
                  </a:ext>
                </a:extLst>
              </a:tr>
              <a:tr h="371988">
                <a:tc>
                  <a:txBody>
                    <a:bodyPr/>
                    <a:lstStyle/>
                    <a:p>
                      <a:r>
                        <a:rPr lang="en-US" dirty="0">
                          <a:solidFill>
                            <a:schemeClr val="accent2">
                              <a:lumMod val="50000"/>
                            </a:schemeClr>
                          </a:solidFill>
                        </a:rPr>
                        <a:t>Membership on Advisory iCSE Board.</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455165092"/>
                  </a:ext>
                </a:extLst>
              </a:tr>
              <a:tr h="371988">
                <a:tc>
                  <a:txBody>
                    <a:bodyPr/>
                    <a:lstStyle/>
                    <a:p>
                      <a:r>
                        <a:rPr lang="en-US" dirty="0">
                          <a:solidFill>
                            <a:schemeClr val="accent2">
                              <a:lumMod val="50000"/>
                            </a:schemeClr>
                          </a:solidFill>
                        </a:rPr>
                        <a:t>iCSE faculty visit/seminar on-site at member’s location.</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27088888"/>
                  </a:ext>
                </a:extLst>
              </a:tr>
              <a:tr h="371988">
                <a:tc>
                  <a:txBody>
                    <a:bodyPr/>
                    <a:lstStyle/>
                    <a:p>
                      <a:r>
                        <a:rPr lang="en-US" dirty="0">
                          <a:solidFill>
                            <a:schemeClr val="accent2">
                              <a:lumMod val="50000"/>
                            </a:schemeClr>
                          </a:solidFill>
                        </a:rPr>
                        <a:t>Access to an iCSE faculty open-source software for internal use and a fee-based opportunity to commercialize technology.</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38219867"/>
                  </a:ext>
                </a:extLst>
              </a:tr>
              <a:tr h="37198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solidFill>
                            <a:schemeClr val="accent2">
                              <a:lumMod val="50000"/>
                            </a:schemeClr>
                          </a:solidFill>
                        </a:rPr>
                        <a:t>Access to iCSE research reports which have not been yet published in the open literature. </a:t>
                      </a:r>
                    </a:p>
                  </a:txBody>
                  <a:tcPr/>
                </a:tc>
                <a:tc>
                  <a:txBody>
                    <a:bodyPr/>
                    <a:lstStyle/>
                    <a:p>
                      <a:pPr algn="ctr"/>
                      <a:endParaRPr lang="en-US" sz="1400" dirty="0">
                        <a:solidFill>
                          <a:schemeClr val="accent2">
                            <a:lumMod val="50000"/>
                          </a:schemeClr>
                        </a:solidFill>
                      </a:endParaRPr>
                    </a:p>
                  </a:txBody>
                  <a:tcPr/>
                </a:tc>
                <a:tc>
                  <a:txBody>
                    <a:bodyPr/>
                    <a:lstStyle/>
                    <a:p>
                      <a:pPr algn="ctr"/>
                      <a:endParaRPr lang="en-US" sz="1400" dirty="0">
                        <a:solidFill>
                          <a:schemeClr val="accent2">
                            <a:lumMod val="50000"/>
                          </a:schemeClr>
                        </a:solidFill>
                      </a:endParaRPr>
                    </a:p>
                  </a:txBody>
                  <a:tcPr/>
                </a:tc>
                <a:tc>
                  <a:txBody>
                    <a:bodyPr/>
                    <a:lstStyle/>
                    <a:p>
                      <a:pPr algn="ctr"/>
                      <a:endParaRPr lang="en-US" sz="1400" dirty="0">
                        <a:solidFill>
                          <a:schemeClr val="accent2">
                            <a:lumMod val="50000"/>
                          </a:schemeClr>
                        </a:solidFill>
                      </a:endParaRPr>
                    </a:p>
                  </a:txBody>
                  <a:tcPr/>
                </a:tc>
                <a:extLst>
                  <a:ext uri="{0D108BD9-81ED-4DB2-BD59-A6C34878D82A}">
                    <a16:rowId xmlns:a16="http://schemas.microsoft.com/office/drawing/2014/main" val="4132516774"/>
                  </a:ext>
                </a:extLst>
              </a:tr>
              <a:tr h="298100">
                <a:tc>
                  <a:txBody>
                    <a:bodyPr/>
                    <a:lstStyle/>
                    <a:p>
                      <a:r>
                        <a:rPr lang="en-US" dirty="0">
                          <a:solidFill>
                            <a:schemeClr val="accent2">
                              <a:lumMod val="50000"/>
                            </a:schemeClr>
                          </a:solidFill>
                        </a:rPr>
                        <a:t>Access to “Find an iCSE expert” service.</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68172791"/>
                  </a:ext>
                </a:extLst>
              </a:tr>
              <a:tr h="298100">
                <a:tc>
                  <a:txBody>
                    <a:bodyPr/>
                    <a:lstStyle/>
                    <a:p>
                      <a:r>
                        <a:rPr lang="en-US" dirty="0">
                          <a:solidFill>
                            <a:schemeClr val="accent2">
                              <a:lumMod val="50000"/>
                            </a:schemeClr>
                          </a:solidFill>
                        </a:rPr>
                        <a:t>Recruiting students for summer jobs, internships and full-time positions.</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3894916"/>
                  </a:ext>
                </a:extLst>
              </a:tr>
              <a:tr h="298100">
                <a:tc>
                  <a:txBody>
                    <a:bodyPr/>
                    <a:lstStyle/>
                    <a:p>
                      <a:r>
                        <a:rPr lang="en-US" dirty="0">
                          <a:solidFill>
                            <a:schemeClr val="accent2">
                              <a:lumMod val="50000"/>
                            </a:schemeClr>
                          </a:solidFill>
                        </a:rPr>
                        <a:t>Attend an iCSE Annual meetings.</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588461834"/>
                  </a:ext>
                </a:extLst>
              </a:tr>
              <a:tr h="298100">
                <a:tc>
                  <a:txBody>
                    <a:bodyPr/>
                    <a:lstStyle/>
                    <a:p>
                      <a:r>
                        <a:rPr lang="en-US" dirty="0">
                          <a:solidFill>
                            <a:schemeClr val="accent2">
                              <a:lumMod val="50000"/>
                            </a:schemeClr>
                          </a:solidFill>
                        </a:rPr>
                        <a:t>Recognition on iCSE’s website and promotional materials.</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10638503"/>
                  </a:ext>
                </a:extLst>
              </a:tr>
              <a:tr h="298100">
                <a:tc>
                  <a:txBody>
                    <a:bodyPr/>
                    <a:lstStyle/>
                    <a:p>
                      <a:r>
                        <a:rPr lang="en-US" dirty="0">
                          <a:solidFill>
                            <a:schemeClr val="accent2">
                              <a:lumMod val="50000"/>
                            </a:schemeClr>
                          </a:solidFill>
                        </a:rPr>
                        <a:t>Invitation to other CU SEAS events/symposium, and member-only events.</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356045321"/>
                  </a:ext>
                </a:extLst>
              </a:tr>
            </a:tbl>
          </a:graphicData>
        </a:graphic>
      </p:graphicFrame>
      <p:sp>
        <p:nvSpPr>
          <p:cNvPr id="6" name="Title 1">
            <a:extLst>
              <a:ext uri="{FF2B5EF4-FFF2-40B4-BE49-F238E27FC236}">
                <a16:creationId xmlns:a16="http://schemas.microsoft.com/office/drawing/2014/main" id="{BB3EB0AA-CA9C-416E-8B8E-877575AF3F31}"/>
              </a:ext>
            </a:extLst>
          </p:cNvPr>
          <p:cNvSpPr>
            <a:spLocks noGrp="1"/>
          </p:cNvSpPr>
          <p:nvPr>
            <p:ph type="title"/>
          </p:nvPr>
        </p:nvSpPr>
        <p:spPr>
          <a:xfrm>
            <a:off x="722592" y="245962"/>
            <a:ext cx="7407093" cy="601362"/>
          </a:xfrm>
          <a:solidFill>
            <a:schemeClr val="bg1"/>
          </a:solidFill>
        </p:spPr>
        <p:txBody>
          <a:bodyPr>
            <a:noAutofit/>
          </a:bodyPr>
          <a:lstStyle/>
          <a:p>
            <a:r>
              <a:rPr lang="en-US" sz="2800" b="1" dirty="0">
                <a:solidFill>
                  <a:schemeClr val="accent2">
                    <a:lumMod val="75000"/>
                  </a:schemeClr>
                </a:solidFill>
              </a:rPr>
              <a:t>iCSE Members and Affiliates Program (MAP)</a:t>
            </a:r>
          </a:p>
        </p:txBody>
      </p:sp>
      <p:pic>
        <p:nvPicPr>
          <p:cNvPr id="8" name="Graphic 7" descr="Checkmark with solid fill">
            <a:extLst>
              <a:ext uri="{FF2B5EF4-FFF2-40B4-BE49-F238E27FC236}">
                <a16:creationId xmlns:a16="http://schemas.microsoft.com/office/drawing/2014/main" id="{873C2A6D-2A68-494D-8044-99CF1230AE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3446596"/>
            <a:ext cx="326570" cy="329084"/>
          </a:xfrm>
          <a:prstGeom prst="rect">
            <a:avLst/>
          </a:prstGeom>
        </p:spPr>
      </p:pic>
      <p:pic>
        <p:nvPicPr>
          <p:cNvPr id="9" name="Graphic 8" descr="Checkmark with solid fill">
            <a:extLst>
              <a:ext uri="{FF2B5EF4-FFF2-40B4-BE49-F238E27FC236}">
                <a16:creationId xmlns:a16="http://schemas.microsoft.com/office/drawing/2014/main" id="{3E26E561-9E20-48F8-95AD-D0A4FA1CF7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7859" y="3446596"/>
            <a:ext cx="326570" cy="329084"/>
          </a:xfrm>
          <a:prstGeom prst="rect">
            <a:avLst/>
          </a:prstGeom>
        </p:spPr>
      </p:pic>
      <p:pic>
        <p:nvPicPr>
          <p:cNvPr id="10" name="Graphic 9" descr="Checkmark with solid fill">
            <a:extLst>
              <a:ext uri="{FF2B5EF4-FFF2-40B4-BE49-F238E27FC236}">
                <a16:creationId xmlns:a16="http://schemas.microsoft.com/office/drawing/2014/main" id="{19F56124-3F1F-4F4D-9C49-75AE37532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2084943"/>
            <a:ext cx="326570" cy="329084"/>
          </a:xfrm>
          <a:prstGeom prst="rect">
            <a:avLst/>
          </a:prstGeom>
        </p:spPr>
      </p:pic>
      <p:pic>
        <p:nvPicPr>
          <p:cNvPr id="11" name="Graphic 10" descr="Checkmark with solid fill">
            <a:extLst>
              <a:ext uri="{FF2B5EF4-FFF2-40B4-BE49-F238E27FC236}">
                <a16:creationId xmlns:a16="http://schemas.microsoft.com/office/drawing/2014/main" id="{E4EEDDD7-128F-4B87-A0A3-C279169A58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2436685"/>
            <a:ext cx="326570" cy="329084"/>
          </a:xfrm>
          <a:prstGeom prst="rect">
            <a:avLst/>
          </a:prstGeom>
        </p:spPr>
      </p:pic>
      <p:pic>
        <p:nvPicPr>
          <p:cNvPr id="12" name="Graphic 11" descr="Checkmark with solid fill">
            <a:extLst>
              <a:ext uri="{FF2B5EF4-FFF2-40B4-BE49-F238E27FC236}">
                <a16:creationId xmlns:a16="http://schemas.microsoft.com/office/drawing/2014/main" id="{92CAFC0D-4FAE-4002-9F92-094CECD669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2875628"/>
            <a:ext cx="326570" cy="329084"/>
          </a:xfrm>
          <a:prstGeom prst="rect">
            <a:avLst/>
          </a:prstGeom>
        </p:spPr>
      </p:pic>
      <p:pic>
        <p:nvPicPr>
          <p:cNvPr id="13" name="Graphic 12" descr="Checkmark with solid fill">
            <a:extLst>
              <a:ext uri="{FF2B5EF4-FFF2-40B4-BE49-F238E27FC236}">
                <a16:creationId xmlns:a16="http://schemas.microsoft.com/office/drawing/2014/main" id="{45FB607C-A46E-4E15-A619-7DC292C277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2739" y="2875628"/>
            <a:ext cx="326570" cy="329084"/>
          </a:xfrm>
          <a:prstGeom prst="rect">
            <a:avLst/>
          </a:prstGeom>
        </p:spPr>
      </p:pic>
      <p:pic>
        <p:nvPicPr>
          <p:cNvPr id="14" name="Graphic 13" descr="Checkmark with solid fill">
            <a:extLst>
              <a:ext uri="{FF2B5EF4-FFF2-40B4-BE49-F238E27FC236}">
                <a16:creationId xmlns:a16="http://schemas.microsoft.com/office/drawing/2014/main" id="{614442F4-AE54-4F5C-AB4C-2CAE846B7F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4476629"/>
            <a:ext cx="326570" cy="329084"/>
          </a:xfrm>
          <a:prstGeom prst="rect">
            <a:avLst/>
          </a:prstGeom>
        </p:spPr>
      </p:pic>
      <p:pic>
        <p:nvPicPr>
          <p:cNvPr id="15" name="Graphic 14" descr="Checkmark with solid fill">
            <a:extLst>
              <a:ext uri="{FF2B5EF4-FFF2-40B4-BE49-F238E27FC236}">
                <a16:creationId xmlns:a16="http://schemas.microsoft.com/office/drawing/2014/main" id="{16BD5BFD-C7BF-45D4-BB12-1EAD94A83E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4847277"/>
            <a:ext cx="326570" cy="329084"/>
          </a:xfrm>
          <a:prstGeom prst="rect">
            <a:avLst/>
          </a:prstGeom>
        </p:spPr>
      </p:pic>
      <p:pic>
        <p:nvPicPr>
          <p:cNvPr id="16" name="Graphic 15" descr="Checkmark with solid fill">
            <a:extLst>
              <a:ext uri="{FF2B5EF4-FFF2-40B4-BE49-F238E27FC236}">
                <a16:creationId xmlns:a16="http://schemas.microsoft.com/office/drawing/2014/main" id="{0FF18AE2-D011-42AE-9A79-F0F9144612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5290411"/>
            <a:ext cx="326570" cy="329084"/>
          </a:xfrm>
          <a:prstGeom prst="rect">
            <a:avLst/>
          </a:prstGeom>
        </p:spPr>
      </p:pic>
      <p:pic>
        <p:nvPicPr>
          <p:cNvPr id="17" name="Graphic 16" descr="Checkmark with solid fill">
            <a:extLst>
              <a:ext uri="{FF2B5EF4-FFF2-40B4-BE49-F238E27FC236}">
                <a16:creationId xmlns:a16="http://schemas.microsoft.com/office/drawing/2014/main" id="{D0743B48-2FC7-40F1-A9DB-5171D3997A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5640026"/>
            <a:ext cx="326570" cy="329084"/>
          </a:xfrm>
          <a:prstGeom prst="rect">
            <a:avLst/>
          </a:prstGeom>
        </p:spPr>
      </p:pic>
      <p:pic>
        <p:nvPicPr>
          <p:cNvPr id="18" name="Graphic 17" descr="Checkmark with solid fill">
            <a:extLst>
              <a:ext uri="{FF2B5EF4-FFF2-40B4-BE49-F238E27FC236}">
                <a16:creationId xmlns:a16="http://schemas.microsoft.com/office/drawing/2014/main" id="{E20E6448-21FE-4F09-82AA-4DDC8C1C78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6210109"/>
            <a:ext cx="326570" cy="329084"/>
          </a:xfrm>
          <a:prstGeom prst="rect">
            <a:avLst/>
          </a:prstGeom>
        </p:spPr>
      </p:pic>
      <p:pic>
        <p:nvPicPr>
          <p:cNvPr id="19" name="Graphic 18" descr="Checkmark with solid fill">
            <a:extLst>
              <a:ext uri="{FF2B5EF4-FFF2-40B4-BE49-F238E27FC236}">
                <a16:creationId xmlns:a16="http://schemas.microsoft.com/office/drawing/2014/main" id="{07F9AFC7-6B02-45CC-B5A8-A481B9F0CA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7859" y="4476629"/>
            <a:ext cx="326570" cy="329084"/>
          </a:xfrm>
          <a:prstGeom prst="rect">
            <a:avLst/>
          </a:prstGeom>
        </p:spPr>
      </p:pic>
      <p:pic>
        <p:nvPicPr>
          <p:cNvPr id="20" name="Graphic 19" descr="Checkmark with solid fill">
            <a:extLst>
              <a:ext uri="{FF2B5EF4-FFF2-40B4-BE49-F238E27FC236}">
                <a16:creationId xmlns:a16="http://schemas.microsoft.com/office/drawing/2014/main" id="{2F8EA877-A2C6-4802-B747-061E80656D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9313" y="4476629"/>
            <a:ext cx="326570" cy="329084"/>
          </a:xfrm>
          <a:prstGeom prst="rect">
            <a:avLst/>
          </a:prstGeom>
        </p:spPr>
      </p:pic>
      <p:pic>
        <p:nvPicPr>
          <p:cNvPr id="21" name="Graphic 20" descr="Checkmark with solid fill">
            <a:extLst>
              <a:ext uri="{FF2B5EF4-FFF2-40B4-BE49-F238E27FC236}">
                <a16:creationId xmlns:a16="http://schemas.microsoft.com/office/drawing/2014/main" id="{5CB1BDC0-9F71-4966-9E42-C9FA56D4CA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2882" y="4847277"/>
            <a:ext cx="326570" cy="329084"/>
          </a:xfrm>
          <a:prstGeom prst="rect">
            <a:avLst/>
          </a:prstGeom>
        </p:spPr>
      </p:pic>
      <p:pic>
        <p:nvPicPr>
          <p:cNvPr id="22" name="Graphic 21" descr="Checkmark with solid fill">
            <a:extLst>
              <a:ext uri="{FF2B5EF4-FFF2-40B4-BE49-F238E27FC236}">
                <a16:creationId xmlns:a16="http://schemas.microsoft.com/office/drawing/2014/main" id="{72942516-484D-48AD-B103-CF7B2ACF83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290" y="4847277"/>
            <a:ext cx="326570" cy="329084"/>
          </a:xfrm>
          <a:prstGeom prst="rect">
            <a:avLst/>
          </a:prstGeom>
        </p:spPr>
      </p:pic>
      <p:pic>
        <p:nvPicPr>
          <p:cNvPr id="23" name="Graphic 22" descr="Checkmark with solid fill">
            <a:extLst>
              <a:ext uri="{FF2B5EF4-FFF2-40B4-BE49-F238E27FC236}">
                <a16:creationId xmlns:a16="http://schemas.microsoft.com/office/drawing/2014/main" id="{E3757449-88EE-44D3-AE73-89C2681811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7859" y="5290411"/>
            <a:ext cx="326570" cy="329084"/>
          </a:xfrm>
          <a:prstGeom prst="rect">
            <a:avLst/>
          </a:prstGeom>
        </p:spPr>
      </p:pic>
      <p:pic>
        <p:nvPicPr>
          <p:cNvPr id="24" name="Graphic 23" descr="Checkmark with solid fill">
            <a:extLst>
              <a:ext uri="{FF2B5EF4-FFF2-40B4-BE49-F238E27FC236}">
                <a16:creationId xmlns:a16="http://schemas.microsoft.com/office/drawing/2014/main" id="{6933FB91-5A55-4DCC-96A7-FC44FD9B58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290" y="5279091"/>
            <a:ext cx="326570" cy="329084"/>
          </a:xfrm>
          <a:prstGeom prst="rect">
            <a:avLst/>
          </a:prstGeom>
        </p:spPr>
      </p:pic>
      <p:pic>
        <p:nvPicPr>
          <p:cNvPr id="25" name="Graphic 24" descr="Checkmark with solid fill">
            <a:extLst>
              <a:ext uri="{FF2B5EF4-FFF2-40B4-BE49-F238E27FC236}">
                <a16:creationId xmlns:a16="http://schemas.microsoft.com/office/drawing/2014/main" id="{D6E5D039-3B15-4B10-8D83-F4D9E41C36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290" y="5640026"/>
            <a:ext cx="326570" cy="329084"/>
          </a:xfrm>
          <a:prstGeom prst="rect">
            <a:avLst/>
          </a:prstGeom>
        </p:spPr>
      </p:pic>
      <p:pic>
        <p:nvPicPr>
          <p:cNvPr id="26" name="Graphic 25" descr="Checkmark with solid fill">
            <a:extLst>
              <a:ext uri="{FF2B5EF4-FFF2-40B4-BE49-F238E27FC236}">
                <a16:creationId xmlns:a16="http://schemas.microsoft.com/office/drawing/2014/main" id="{AFC01324-246E-408C-963C-8DC0FBEDE3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7859" y="5640026"/>
            <a:ext cx="326570" cy="329084"/>
          </a:xfrm>
          <a:prstGeom prst="rect">
            <a:avLst/>
          </a:prstGeom>
        </p:spPr>
      </p:pic>
      <p:pic>
        <p:nvPicPr>
          <p:cNvPr id="27" name="Graphic 26" descr="Checkmark with solid fill">
            <a:extLst>
              <a:ext uri="{FF2B5EF4-FFF2-40B4-BE49-F238E27FC236}">
                <a16:creationId xmlns:a16="http://schemas.microsoft.com/office/drawing/2014/main" id="{252CEE69-95C2-43F7-A74E-518DA8CE5C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2739" y="6210109"/>
            <a:ext cx="326570" cy="329084"/>
          </a:xfrm>
          <a:prstGeom prst="rect">
            <a:avLst/>
          </a:prstGeom>
        </p:spPr>
      </p:pic>
      <p:pic>
        <p:nvPicPr>
          <p:cNvPr id="28" name="Graphic 27" descr="Checkmark with solid fill">
            <a:extLst>
              <a:ext uri="{FF2B5EF4-FFF2-40B4-BE49-F238E27FC236}">
                <a16:creationId xmlns:a16="http://schemas.microsoft.com/office/drawing/2014/main" id="{4973ED59-258B-4087-8887-85A8918281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290" y="6210109"/>
            <a:ext cx="326570" cy="329084"/>
          </a:xfrm>
          <a:prstGeom prst="rect">
            <a:avLst/>
          </a:prstGeom>
        </p:spPr>
      </p:pic>
      <p:pic>
        <p:nvPicPr>
          <p:cNvPr id="29" name="Graphic 28" descr="Checkmark with solid fill">
            <a:extLst>
              <a:ext uri="{FF2B5EF4-FFF2-40B4-BE49-F238E27FC236}">
                <a16:creationId xmlns:a16="http://schemas.microsoft.com/office/drawing/2014/main" id="{1945449D-E56F-4C9F-B97B-3DA28D9A0C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863" y="4071453"/>
            <a:ext cx="326570" cy="329084"/>
          </a:xfrm>
          <a:prstGeom prst="rect">
            <a:avLst/>
          </a:prstGeom>
        </p:spPr>
      </p:pic>
      <p:pic>
        <p:nvPicPr>
          <p:cNvPr id="30" name="Graphic 29" descr="Checkmark with solid fill">
            <a:extLst>
              <a:ext uri="{FF2B5EF4-FFF2-40B4-BE49-F238E27FC236}">
                <a16:creationId xmlns:a16="http://schemas.microsoft.com/office/drawing/2014/main" id="{B4671E53-F70A-47D1-9254-B26707D978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7859" y="4099908"/>
            <a:ext cx="326570" cy="329084"/>
          </a:xfrm>
          <a:prstGeom prst="rect">
            <a:avLst/>
          </a:prstGeom>
        </p:spPr>
      </p:pic>
      <p:pic>
        <p:nvPicPr>
          <p:cNvPr id="31" name="Graphic 30" descr="Checkmark with solid fill">
            <a:extLst>
              <a:ext uri="{FF2B5EF4-FFF2-40B4-BE49-F238E27FC236}">
                <a16:creationId xmlns:a16="http://schemas.microsoft.com/office/drawing/2014/main" id="{C1F80B10-7CE9-494D-B453-54FCD0FE59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290" y="4099908"/>
            <a:ext cx="326570" cy="329084"/>
          </a:xfrm>
          <a:prstGeom prst="rect">
            <a:avLst/>
          </a:prstGeom>
        </p:spPr>
      </p:pic>
    </p:spTree>
    <p:extLst>
      <p:ext uri="{BB962C8B-B14F-4D97-AF65-F5344CB8AC3E}">
        <p14:creationId xmlns:p14="http://schemas.microsoft.com/office/powerpoint/2010/main" val="140470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B16D-36B8-4615-A6CA-C45A3E8AECCD}"/>
              </a:ext>
            </a:extLst>
          </p:cNvPr>
          <p:cNvSpPr>
            <a:spLocks noGrp="1"/>
          </p:cNvSpPr>
          <p:nvPr>
            <p:ph type="title"/>
          </p:nvPr>
        </p:nvSpPr>
        <p:spPr>
          <a:xfrm>
            <a:off x="358346" y="337751"/>
            <a:ext cx="6808573" cy="885568"/>
          </a:xfrm>
        </p:spPr>
        <p:txBody>
          <a:bodyPr/>
          <a:lstStyle/>
          <a:p>
            <a:pPr algn="ctr"/>
            <a:r>
              <a:rPr lang="en-US" b="1" dirty="0">
                <a:solidFill>
                  <a:schemeClr val="accent2">
                    <a:lumMod val="50000"/>
                  </a:schemeClr>
                </a:solidFill>
              </a:rPr>
              <a:t>Major current research areas</a:t>
            </a:r>
            <a:br>
              <a:rPr lang="en-US" dirty="0"/>
            </a:br>
            <a:r>
              <a:rPr lang="en-US" sz="2000" dirty="0">
                <a:solidFill>
                  <a:schemeClr val="accent2">
                    <a:lumMod val="75000"/>
                  </a:schemeClr>
                </a:solidFill>
              </a:rPr>
              <a:t>Jacob Fish</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6263D481-4DD0-4AC8-B7D0-06B83FB8F751}"/>
              </a:ext>
            </a:extLst>
          </p:cNvPr>
          <p:cNvSpPr>
            <a:spLocks noGrp="1"/>
          </p:cNvSpPr>
          <p:nvPr>
            <p:ph idx="1"/>
          </p:nvPr>
        </p:nvSpPr>
        <p:spPr>
          <a:xfrm>
            <a:off x="114018" y="1223319"/>
            <a:ext cx="7685903" cy="4818044"/>
          </a:xfrm>
        </p:spPr>
        <p:txBody>
          <a:bodyPr>
            <a:normAutofit/>
          </a:bodyPr>
          <a:lstStyle/>
          <a:p>
            <a:pPr>
              <a:buFont typeface="Wingdings" panose="05000000000000000000" pitchFamily="2" charset="2"/>
              <a:buChar char="q"/>
            </a:pPr>
            <a:r>
              <a:rPr lang="en-US" sz="2000" dirty="0">
                <a:solidFill>
                  <a:schemeClr val="accent2">
                    <a:lumMod val="75000"/>
                  </a:schemeClr>
                </a:solidFill>
              </a:rPr>
              <a:t>Computational magnetohydrodynamics solver based on superconvergent  hybridizable discontinuous Galerkin method</a:t>
            </a:r>
          </a:p>
          <a:p>
            <a:pPr lvl="1">
              <a:buFont typeface="Wingdings" panose="05000000000000000000" pitchFamily="2" charset="2"/>
              <a:buChar char="q"/>
            </a:pPr>
            <a:r>
              <a:rPr lang="en-US" sz="1700" dirty="0">
                <a:solidFill>
                  <a:schemeClr val="accent1">
                    <a:lumMod val="75000"/>
                  </a:schemeClr>
                </a:solidFill>
              </a:rPr>
              <a:t>Early warning system for earthquakes detection</a:t>
            </a:r>
          </a:p>
          <a:p>
            <a:pPr lvl="1">
              <a:buFont typeface="Wingdings" panose="05000000000000000000" pitchFamily="2" charset="2"/>
              <a:buChar char="q"/>
            </a:pPr>
            <a:r>
              <a:rPr lang="en-US" sz="1700" dirty="0">
                <a:solidFill>
                  <a:schemeClr val="accent1">
                    <a:lumMod val="75000"/>
                  </a:schemeClr>
                </a:solidFill>
              </a:rPr>
              <a:t>Magnetohydrodynamic sensors</a:t>
            </a:r>
          </a:p>
          <a:p>
            <a:pPr lvl="1">
              <a:buFont typeface="Wingdings" panose="05000000000000000000" pitchFamily="2" charset="2"/>
              <a:buChar char="q"/>
            </a:pPr>
            <a:r>
              <a:rPr lang="en-US" sz="1700" dirty="0">
                <a:solidFill>
                  <a:schemeClr val="accent1">
                    <a:lumMod val="75000"/>
                  </a:schemeClr>
                </a:solidFill>
              </a:rPr>
              <a:t>High precision method for drug delivery (example-cancer)</a:t>
            </a:r>
          </a:p>
          <a:p>
            <a:pPr lvl="1">
              <a:buFont typeface="Wingdings" panose="05000000000000000000" pitchFamily="2" charset="2"/>
              <a:buChar char="q"/>
            </a:pPr>
            <a:r>
              <a:rPr lang="en-US" sz="1700" dirty="0">
                <a:solidFill>
                  <a:schemeClr val="accent1">
                    <a:lumMod val="75000"/>
                  </a:schemeClr>
                </a:solidFill>
              </a:rPr>
              <a:t>Controlling blood flow and tissue temperature</a:t>
            </a:r>
          </a:p>
          <a:p>
            <a:pPr>
              <a:buFont typeface="Wingdings" panose="05000000000000000000" pitchFamily="2" charset="2"/>
              <a:buChar char="q"/>
            </a:pPr>
            <a:r>
              <a:rPr lang="en-US" sz="2000" dirty="0">
                <a:solidFill>
                  <a:schemeClr val="accent2">
                    <a:lumMod val="75000"/>
                  </a:schemeClr>
                </a:solidFill>
              </a:rPr>
              <a:t>Multiscale coupled thermo-chemo-mechanical composites manufacturing solver</a:t>
            </a:r>
          </a:p>
          <a:p>
            <a:pPr lvl="1">
              <a:buFont typeface="Wingdings" panose="05000000000000000000" pitchFamily="2" charset="2"/>
              <a:buChar char="q"/>
            </a:pPr>
            <a:r>
              <a:rPr lang="en-US" sz="1700" dirty="0">
                <a:solidFill>
                  <a:schemeClr val="accent1">
                    <a:lumMod val="75000"/>
                  </a:schemeClr>
                </a:solidFill>
              </a:rPr>
              <a:t>Predicting process-induced distortions, residual stresses and strength</a:t>
            </a:r>
          </a:p>
          <a:p>
            <a:pPr lvl="1">
              <a:buFont typeface="Wingdings" panose="05000000000000000000" pitchFamily="2" charset="2"/>
              <a:buChar char="q"/>
            </a:pPr>
            <a:r>
              <a:rPr lang="en-US" sz="1700" dirty="0">
                <a:solidFill>
                  <a:schemeClr val="accent1">
                    <a:lumMod val="75000"/>
                  </a:schemeClr>
                </a:solidFill>
              </a:rPr>
              <a:t>Compatible with multiscale composite product design solvers</a:t>
            </a:r>
          </a:p>
          <a:p>
            <a:pPr>
              <a:buFont typeface="Wingdings" panose="05000000000000000000" pitchFamily="2" charset="2"/>
              <a:buChar char="q"/>
            </a:pPr>
            <a:r>
              <a:rPr lang="en-US" sz="2000" dirty="0">
                <a:solidFill>
                  <a:schemeClr val="accent2">
                    <a:lumMod val="75000"/>
                  </a:schemeClr>
                </a:solidFill>
              </a:rPr>
              <a:t>Calibration-free reduced order multiscale solver</a:t>
            </a:r>
          </a:p>
          <a:p>
            <a:pPr lvl="1">
              <a:buFont typeface="Wingdings" panose="05000000000000000000" pitchFamily="2" charset="2"/>
              <a:buChar char="q"/>
            </a:pPr>
            <a:r>
              <a:rPr lang="en-US" sz="1700" dirty="0">
                <a:solidFill>
                  <a:schemeClr val="accent1">
                    <a:lumMod val="75000"/>
                  </a:schemeClr>
                </a:solidFill>
              </a:rPr>
              <a:t>Transformational model reduction scheme</a:t>
            </a:r>
          </a:p>
          <a:p>
            <a:pPr lvl="1">
              <a:buFont typeface="Wingdings" panose="05000000000000000000" pitchFamily="2" charset="2"/>
              <a:buChar char="q"/>
            </a:pPr>
            <a:r>
              <a:rPr lang="en-US" sz="1700" dirty="0">
                <a:solidFill>
                  <a:schemeClr val="accent1">
                    <a:lumMod val="75000"/>
                  </a:schemeClr>
                </a:solidFill>
              </a:rPr>
              <a:t>Long term research effort</a:t>
            </a:r>
          </a:p>
        </p:txBody>
      </p:sp>
    </p:spTree>
    <p:extLst>
      <p:ext uri="{BB962C8B-B14F-4D97-AF65-F5344CB8AC3E}">
        <p14:creationId xmlns:p14="http://schemas.microsoft.com/office/powerpoint/2010/main" val="25167308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6460</TotalTime>
  <Words>1792</Words>
  <Application>Microsoft Office PowerPoint</Application>
  <PresentationFormat>On-screen Show (4:3)</PresentationFormat>
  <Paragraphs>252</Paragraphs>
  <Slides>9</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Century Gothic</vt:lpstr>
      <vt:lpstr>Papyrus</vt:lpstr>
      <vt:lpstr>Times New Roman</vt:lpstr>
      <vt:lpstr>Trebuchet MS</vt:lpstr>
      <vt:lpstr>Wingdings</vt:lpstr>
      <vt:lpstr>Wingdings 3</vt:lpstr>
      <vt:lpstr>Facet</vt:lpstr>
      <vt:lpstr>PowerPoint Presentation</vt:lpstr>
      <vt:lpstr>Overview of the iCSE Structure and Affiliates Program  </vt:lpstr>
      <vt:lpstr>PowerPoint Presentation</vt:lpstr>
      <vt:lpstr>PowerPoint Presentation</vt:lpstr>
      <vt:lpstr>PowerPoint Presentation</vt:lpstr>
      <vt:lpstr>PowerPoint Presentation</vt:lpstr>
      <vt:lpstr>PowerPoint Presentation</vt:lpstr>
      <vt:lpstr>iCSE Members and Affiliates Program (MAP)</vt:lpstr>
      <vt:lpstr>Major current research areas Jacob Fish</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Simulation-Based  Engineering and Science</dc:title>
  <dc:creator>Jacob Fish</dc:creator>
  <cp:lastModifiedBy>Jacob Fish</cp:lastModifiedBy>
  <cp:revision>298</cp:revision>
  <cp:lastPrinted>1601-01-01T00:00:00Z</cp:lastPrinted>
  <dcterms:created xsi:type="dcterms:W3CDTF">2004-04-08T12:00:26Z</dcterms:created>
  <dcterms:modified xsi:type="dcterms:W3CDTF">2021-05-12T16:11:05Z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